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68" r:id="rId3"/>
    <p:sldId id="257" r:id="rId4"/>
    <p:sldId id="261" r:id="rId5"/>
    <p:sldId id="273" r:id="rId6"/>
    <p:sldId id="259" r:id="rId7"/>
    <p:sldId id="260" r:id="rId8"/>
    <p:sldId id="262" r:id="rId9"/>
    <p:sldId id="263" r:id="rId10"/>
    <p:sldId id="269" r:id="rId11"/>
    <p:sldId id="270" r:id="rId12"/>
    <p:sldId id="264" r:id="rId13"/>
    <p:sldId id="271" r:id="rId14"/>
    <p:sldId id="265" r:id="rId15"/>
    <p:sldId id="266" r:id="rId16"/>
    <p:sldId id="267"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138"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96DFF08F-DC6B-4601-B491-B0F83F6DD2D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091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96DFF08F-DC6B-4601-B491-B0F83F6DD2DA}"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324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96DFF08F-DC6B-4601-B491-B0F83F6DD2DA}"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5203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96DFF08F-DC6B-4601-B491-B0F83F6DD2DA}"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872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9018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96DFF08F-DC6B-4601-B491-B0F83F6DD2DA}"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502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96DFF08F-DC6B-4601-B491-B0F83F6DD2DA}" type="datetimeFigureOut">
              <a:rPr lang="en-US" smtClean="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840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96DFF08F-DC6B-4601-B491-B0F83F6DD2DA}" type="datetimeFigureOut">
              <a:rPr lang="en-US" smtClean="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663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447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693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25509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4/22/2020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58197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bbc.co.uk/sounds/play/p01bj9q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bc.co.uk/sounds/play/b01by8n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enome.ch.bbc.co.uk/e928675f1f964fe292d1b5b1967d5e99Cultural" TargetMode="External"/><Relationship Id="rId2" Type="http://schemas.openxmlformats.org/officeDocument/2006/relationships/hyperlink" Target="https://en.wikipedia.org/wiki/Angela_Carter" TargetMode="External"/><Relationship Id="rId1" Type="http://schemas.openxmlformats.org/officeDocument/2006/relationships/slideLayout" Target="../slideLayouts/slideLayout2.xml"/><Relationship Id="rId6" Type="http://schemas.openxmlformats.org/officeDocument/2006/relationships/hyperlink" Target="https://en.wikipedia.org/wiki/Richard_Dadd" TargetMode="External"/><Relationship Id="rId5" Type="http://schemas.openxmlformats.org/officeDocument/2006/relationships/hyperlink" Target="https://rogerwood2925.wordpress.com/2013/10/11/the-radio-plays-of-angela-carter/" TargetMode="External"/><Relationship Id="rId4" Type="http://schemas.openxmlformats.org/officeDocument/2006/relationships/hyperlink" Target="https://en.wikipedia.org/wiki/The_Bloody_Chamb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ia0k7HDtRd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genius.com/Angela-carter-the-company-of-wolves-annotated"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enius.com/Angela-carter-puss-in-boots-annotat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27580"/>
            <a:ext cx="9144000" cy="1693195"/>
          </a:xfrm>
          <a:ln w="57150">
            <a:solidFill>
              <a:srgbClr val="CC00FF"/>
            </a:solidFill>
            <a:prstDash val="sysDash"/>
          </a:ln>
        </p:spPr>
        <p:txBody>
          <a:bodyPr>
            <a:normAutofit/>
          </a:bodyPr>
          <a:lstStyle/>
          <a:p>
            <a:r>
              <a:rPr lang="hr-HR" sz="5400" dirty="0" smtClean="0"/>
              <a:t>Radiodramsko stvaralaštvo Angele Carter</a:t>
            </a:r>
            <a:endParaRPr lang="hr-HR" sz="5400" dirty="0"/>
          </a:p>
        </p:txBody>
      </p:sp>
      <p:sp>
        <p:nvSpPr>
          <p:cNvPr id="3" name="Subtitle 2"/>
          <p:cNvSpPr>
            <a:spLocks noGrp="1"/>
          </p:cNvSpPr>
          <p:nvPr>
            <p:ph type="subTitle" idx="1"/>
          </p:nvPr>
        </p:nvSpPr>
        <p:spPr>
          <a:xfrm>
            <a:off x="1524000" y="3674227"/>
            <a:ext cx="9144000" cy="476668"/>
          </a:xfrm>
          <a:ln w="38100">
            <a:solidFill>
              <a:schemeClr val="accent4">
                <a:lumMod val="60000"/>
                <a:lumOff val="40000"/>
              </a:schemeClr>
            </a:solidFill>
          </a:ln>
        </p:spPr>
        <p:txBody>
          <a:bodyPr/>
          <a:lstStyle/>
          <a:p>
            <a:r>
              <a:rPr lang="hr-HR" dirty="0" smtClean="0"/>
              <a:t>Iz zbornika </a:t>
            </a:r>
            <a:r>
              <a:rPr lang="hr-HR" i="1" dirty="0" smtClean="0"/>
              <a:t>Čarobni prostor mašte i dokumenta</a:t>
            </a:r>
            <a:endParaRPr lang="hr-HR" dirty="0"/>
          </a:p>
        </p:txBody>
      </p:sp>
    </p:spTree>
    <p:extLst>
      <p:ext uri="{BB962C8B-B14F-4D97-AF65-F5344CB8AC3E}">
        <p14:creationId xmlns:p14="http://schemas.microsoft.com/office/powerpoint/2010/main" val="196814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932" y="147958"/>
            <a:ext cx="8361458" cy="6589725"/>
          </a:xfrm>
          <a:prstGeom prst="rect">
            <a:avLst/>
          </a:prstGeom>
        </p:spPr>
      </p:pic>
      <p:sp>
        <p:nvSpPr>
          <p:cNvPr id="2" name="TextBox 1"/>
          <p:cNvSpPr txBox="1"/>
          <p:nvPr/>
        </p:nvSpPr>
        <p:spPr>
          <a:xfrm>
            <a:off x="493295" y="2981155"/>
            <a:ext cx="2803357" cy="923330"/>
          </a:xfrm>
          <a:prstGeom prst="rect">
            <a:avLst/>
          </a:prstGeom>
          <a:noFill/>
        </p:spPr>
        <p:txBody>
          <a:bodyPr wrap="square" rtlCol="0">
            <a:spAutoFit/>
          </a:bodyPr>
          <a:lstStyle/>
          <a:p>
            <a:r>
              <a:rPr lang="hr-HR" dirty="0" smtClean="0">
                <a:latin typeface="Times New Roman" panose="02020603050405020304" pitchFamily="18" charset="0"/>
                <a:cs typeface="Times New Roman" panose="02020603050405020304" pitchFamily="18" charset="0"/>
              </a:rPr>
              <a:t>Richard Dadd: </a:t>
            </a:r>
            <a:r>
              <a:rPr lang="hr-HR" i="1" dirty="0" smtClean="0">
                <a:latin typeface="Times New Roman" panose="02020603050405020304" pitchFamily="18" charset="0"/>
                <a:cs typeface="Times New Roman" panose="02020603050405020304" pitchFamily="18" charset="0"/>
              </a:rPr>
              <a:t>Contradiction: Oberon and Titania</a:t>
            </a:r>
            <a:r>
              <a:rPr lang="hr-HR" dirty="0" smtClean="0">
                <a:latin typeface="Times New Roman" panose="02020603050405020304" pitchFamily="18" charset="0"/>
                <a:cs typeface="Times New Roman" panose="02020603050405020304" pitchFamily="18" charset="0"/>
              </a:rPr>
              <a:t>, 1858.</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008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537" y="574163"/>
            <a:ext cx="7880684" cy="5563763"/>
          </a:xfrm>
          <a:prstGeom prst="rect">
            <a:avLst/>
          </a:prstGeom>
        </p:spPr>
      </p:pic>
      <p:sp>
        <p:nvSpPr>
          <p:cNvPr id="2" name="TextBox 1"/>
          <p:cNvSpPr txBox="1"/>
          <p:nvPr/>
        </p:nvSpPr>
        <p:spPr>
          <a:xfrm>
            <a:off x="541421" y="2894379"/>
            <a:ext cx="2213811" cy="1200329"/>
          </a:xfrm>
          <a:prstGeom prst="rect">
            <a:avLst/>
          </a:prstGeom>
          <a:noFill/>
        </p:spPr>
        <p:txBody>
          <a:bodyPr wrap="square" rtlCol="0">
            <a:spAutoFit/>
          </a:bodyPr>
          <a:lstStyle/>
          <a:p>
            <a:r>
              <a:rPr lang="hr-HR" dirty="0">
                <a:latin typeface="Times New Roman" panose="02020603050405020304" pitchFamily="18" charset="0"/>
                <a:cs typeface="Times New Roman" panose="02020603050405020304" pitchFamily="18" charset="0"/>
              </a:rPr>
              <a:t>Richard Dadd: </a:t>
            </a:r>
            <a:r>
              <a:rPr lang="hr-HR" i="1" dirty="0">
                <a:latin typeface="Times New Roman" panose="02020603050405020304" pitchFamily="18" charset="0"/>
                <a:cs typeface="Times New Roman" panose="02020603050405020304" pitchFamily="18" charset="0"/>
              </a:rPr>
              <a:t>The Fairy </a:t>
            </a:r>
            <a:r>
              <a:rPr lang="hr-HR" i="1" dirty="0" smtClean="0">
                <a:latin typeface="Times New Roman" panose="02020603050405020304" pitchFamily="18" charset="0"/>
                <a:cs typeface="Times New Roman" panose="02020603050405020304" pitchFamily="18" charset="0"/>
              </a:rPr>
              <a:t>Feller’s Master-Stroke</a:t>
            </a:r>
            <a:r>
              <a:rPr lang="hr-HR" dirty="0">
                <a:latin typeface="Times New Roman" panose="02020603050405020304" pitchFamily="18" charset="0"/>
                <a:cs typeface="Times New Roman" panose="02020603050405020304" pitchFamily="18" charset="0"/>
              </a:rPr>
              <a:t>, 1855–64</a:t>
            </a:r>
          </a:p>
        </p:txBody>
      </p:sp>
    </p:spTree>
    <p:extLst>
      <p:ext uri="{BB962C8B-B14F-4D97-AF65-F5344CB8AC3E}">
        <p14:creationId xmlns:p14="http://schemas.microsoft.com/office/powerpoint/2010/main" val="3798664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263" y="270390"/>
            <a:ext cx="8939464" cy="6355400"/>
          </a:xfrm>
          <a:prstGeom prst="rect">
            <a:avLst/>
          </a:prstGeom>
        </p:spPr>
      </p:pic>
      <p:sp>
        <p:nvSpPr>
          <p:cNvPr id="2" name="TextBox 1"/>
          <p:cNvSpPr txBox="1"/>
          <p:nvPr/>
        </p:nvSpPr>
        <p:spPr>
          <a:xfrm>
            <a:off x="481263" y="2847925"/>
            <a:ext cx="1648326" cy="1200329"/>
          </a:xfrm>
          <a:prstGeom prst="rect">
            <a:avLst/>
          </a:prstGeom>
          <a:noFill/>
        </p:spPr>
        <p:txBody>
          <a:bodyPr wrap="square" rtlCol="0">
            <a:spAutoFit/>
          </a:bodyPr>
          <a:lstStyle/>
          <a:p>
            <a:r>
              <a:rPr lang="hr-HR" dirty="0" smtClean="0">
                <a:latin typeface="Times New Roman" panose="02020603050405020304" pitchFamily="18" charset="0"/>
                <a:cs typeface="Times New Roman" panose="02020603050405020304" pitchFamily="18" charset="0"/>
              </a:rPr>
              <a:t>Richard Dadd: </a:t>
            </a:r>
            <a:r>
              <a:rPr lang="hr-HR" i="1" dirty="0" smtClean="0">
                <a:latin typeface="Times New Roman" panose="02020603050405020304" pitchFamily="18" charset="0"/>
                <a:cs typeface="Times New Roman" panose="02020603050405020304" pitchFamily="18" charset="0"/>
              </a:rPr>
              <a:t>Come Unto These Yellow Sands</a:t>
            </a:r>
            <a:r>
              <a:rPr lang="hr-HR" dirty="0" smtClean="0">
                <a:latin typeface="Times New Roman" panose="02020603050405020304" pitchFamily="18" charset="0"/>
                <a:cs typeface="Times New Roman" panose="02020603050405020304" pitchFamily="18" charset="0"/>
              </a:rPr>
              <a:t>, 1842.</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369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177"/>
            <a:ext cx="5538537" cy="1148139"/>
          </a:xfrm>
          <a:ln w="38100">
            <a:solidFill>
              <a:srgbClr val="CC00FF"/>
            </a:solidFill>
          </a:ln>
        </p:spPr>
        <p:txBody>
          <a:bodyPr>
            <a:normAutofit/>
          </a:bodyPr>
          <a:lstStyle/>
          <a:p>
            <a:r>
              <a:rPr lang="hr-HR" sz="4000" b="1" i="1" dirty="0" smtClean="0"/>
              <a:t>Dođite na ovaj žuti pijesak</a:t>
            </a:r>
            <a:endParaRPr lang="hr-HR" sz="4000" b="1" i="1" dirty="0"/>
          </a:p>
        </p:txBody>
      </p:sp>
      <p:sp>
        <p:nvSpPr>
          <p:cNvPr id="3" name="Content Placeholder 2"/>
          <p:cNvSpPr>
            <a:spLocks noGrp="1"/>
          </p:cNvSpPr>
          <p:nvPr>
            <p:ph idx="1"/>
          </p:nvPr>
        </p:nvSpPr>
        <p:spPr>
          <a:xfrm>
            <a:off x="962526" y="3530534"/>
            <a:ext cx="6248400" cy="3110898"/>
          </a:xfrm>
        </p:spPr>
        <p:txBody>
          <a:bodyPr>
            <a:normAutofit lnSpcReduction="10000"/>
          </a:bodyPr>
          <a:lstStyle/>
          <a:p>
            <a:r>
              <a:rPr lang="hr-HR" sz="2400" dirty="0" smtClean="0"/>
              <a:t>Njene kolege djelo su opisali ovako: </a:t>
            </a:r>
          </a:p>
          <a:p>
            <a:pPr lvl="1"/>
            <a:r>
              <a:rPr lang="hr-HR" sz="2000" i="1" dirty="0" smtClean="0"/>
              <a:t>(Angela se) pitala zašto su Viktorijanci bili opsjednuti slikanjem vila (…) djelo je zato niz raznih pogleda i promišljanja o vilama i bajkama</a:t>
            </a:r>
          </a:p>
          <a:p>
            <a:pPr lvl="1"/>
            <a:r>
              <a:rPr lang="hr-HR" sz="2000" i="1" dirty="0" smtClean="0"/>
              <a:t>(Angela) koristi svu moguću „opremu” radiodrame da istraži um koji postepeno skreće u ludilo</a:t>
            </a:r>
          </a:p>
          <a:p>
            <a:pPr lvl="1"/>
            <a:r>
              <a:rPr lang="hr-HR" sz="2000" i="1" dirty="0" smtClean="0"/>
              <a:t>Kreće se od biografije, a završava u poremećenom svijetu Daddovog uma.</a:t>
            </a:r>
          </a:p>
          <a:p>
            <a:pPr lvl="1"/>
            <a:endParaRPr lang="hr-HR" dirty="0" smtClean="0"/>
          </a:p>
          <a:p>
            <a:pPr>
              <a:buFont typeface="Wingdings" panose="05000000000000000000" pitchFamily="2" charset="2"/>
              <a:buChar char="v"/>
            </a:pPr>
            <a:r>
              <a:rPr lang="hr-HR" sz="1600" dirty="0"/>
              <a:t>Dijelovi dostupni na ovom </a:t>
            </a:r>
            <a:r>
              <a:rPr lang="hr-HR" sz="1600" dirty="0">
                <a:hlinkClick r:id="rId2"/>
              </a:rPr>
              <a:t>linku</a:t>
            </a:r>
            <a:r>
              <a:rPr lang="hr-HR" sz="1600" dirty="0"/>
              <a:t>, i na </a:t>
            </a:r>
            <a:r>
              <a:rPr lang="hr-HR" sz="1600" dirty="0" smtClean="0"/>
              <a:t>predzadnjem slajdu</a:t>
            </a:r>
            <a:endParaRPr lang="hr-HR"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2694" y="1102811"/>
            <a:ext cx="3351106" cy="5399004"/>
          </a:xfrm>
          <a:prstGeom prst="rect">
            <a:avLst/>
          </a:prstGeom>
        </p:spPr>
      </p:pic>
      <p:sp>
        <p:nvSpPr>
          <p:cNvPr id="5" name="TextBox 4"/>
          <p:cNvSpPr txBox="1"/>
          <p:nvPr/>
        </p:nvSpPr>
        <p:spPr>
          <a:xfrm>
            <a:off x="838200" y="1519762"/>
            <a:ext cx="6545179" cy="1754326"/>
          </a:xfrm>
          <a:prstGeom prst="rect">
            <a:avLst/>
          </a:prstGeom>
          <a:noFill/>
          <a:ln>
            <a:solidFill>
              <a:srgbClr val="0070C0"/>
            </a:solidFill>
          </a:ln>
        </p:spPr>
        <p:txBody>
          <a:bodyPr wrap="square" rtlCol="0">
            <a:spAutoFit/>
          </a:bodyPr>
          <a:lstStyle/>
          <a:p>
            <a:r>
              <a:rPr lang="hr-HR" i="1" dirty="0" smtClean="0"/>
              <a:t>Polazeći od plodonosnog paradoksa da je radio najvizualniji od svih medija jer njegov program ne možete vidjeti, odlučila sam naslikati neke slike na radiju. Ne moje vlastite, moram brzo dodati, nego kopije nečijih tuđih. Malo sam varala, jer to nisu bile samo narativne slike, nego i slike za koje se može zamisliti da pričaju priču o čovjeku koji ih je naslikao.</a:t>
            </a:r>
            <a:endParaRPr lang="hr-HR" i="1" dirty="0"/>
          </a:p>
        </p:txBody>
      </p:sp>
    </p:spTree>
    <p:extLst>
      <p:ext uri="{BB962C8B-B14F-4D97-AF65-F5344CB8AC3E}">
        <p14:creationId xmlns:p14="http://schemas.microsoft.com/office/powerpoint/2010/main" val="77805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249779" cy="1138822"/>
          </a:xfrm>
          <a:ln w="38100">
            <a:solidFill>
              <a:srgbClr val="CC00FF"/>
            </a:solidFill>
          </a:ln>
        </p:spPr>
        <p:txBody>
          <a:bodyPr>
            <a:normAutofit/>
          </a:bodyPr>
          <a:lstStyle/>
          <a:p>
            <a:r>
              <a:rPr lang="hr-HR" sz="4000" i="1" dirty="0" smtClean="0"/>
              <a:t>A Self-Made Man</a:t>
            </a:r>
            <a:r>
              <a:rPr lang="hr-HR" sz="4000" dirty="0" smtClean="0"/>
              <a:t>, 1984.</a:t>
            </a:r>
            <a:endParaRPr lang="hr-HR" sz="4000" dirty="0"/>
          </a:p>
        </p:txBody>
      </p:sp>
      <p:sp>
        <p:nvSpPr>
          <p:cNvPr id="3" name="Content Placeholder 2"/>
          <p:cNvSpPr>
            <a:spLocks noGrp="1"/>
          </p:cNvSpPr>
          <p:nvPr>
            <p:ph idx="1"/>
          </p:nvPr>
        </p:nvSpPr>
        <p:spPr>
          <a:xfrm>
            <a:off x="838200" y="1690688"/>
            <a:ext cx="6886074" cy="4351338"/>
          </a:xfrm>
        </p:spPr>
        <p:txBody>
          <a:bodyPr>
            <a:normAutofit fontScale="85000" lnSpcReduction="20000"/>
          </a:bodyPr>
          <a:lstStyle/>
          <a:p>
            <a:r>
              <a:rPr lang="hr-HR" sz="2600" dirty="0"/>
              <a:t>Ovo je jedina radiodrama koju Carter ne spominje u </a:t>
            </a:r>
            <a:r>
              <a:rPr lang="hr-HR" sz="2600" dirty="0" smtClean="0"/>
              <a:t>svom tekstu</a:t>
            </a:r>
          </a:p>
          <a:p>
            <a:r>
              <a:rPr lang="hr-HR" sz="2600" dirty="0" smtClean="0"/>
              <a:t>Na </a:t>
            </a:r>
            <a:r>
              <a:rPr lang="hr-HR" sz="2600" dirty="0"/>
              <a:t>„špici” </a:t>
            </a:r>
            <a:r>
              <a:rPr lang="hr-HR" sz="2600" dirty="0" smtClean="0"/>
              <a:t>najavljena </a:t>
            </a:r>
            <a:r>
              <a:rPr lang="hr-HR" sz="2600" dirty="0"/>
              <a:t>ovako: </a:t>
            </a:r>
            <a:r>
              <a:rPr lang="en-US" sz="2600" i="1" dirty="0"/>
              <a:t>An exploration for radio of the life and character of Ronald Firbank</a:t>
            </a:r>
            <a:r>
              <a:rPr lang="hr-HR" sz="2600" dirty="0"/>
              <a:t> </a:t>
            </a:r>
          </a:p>
          <a:p>
            <a:pPr lvl="1"/>
            <a:r>
              <a:rPr lang="hr-HR" sz="2300" dirty="0"/>
              <a:t>Ronald Firbank bio je engleski romanopisac</a:t>
            </a:r>
          </a:p>
          <a:p>
            <a:pPr lvl="1"/>
            <a:r>
              <a:rPr lang="hr-HR" sz="2300" dirty="0"/>
              <a:t>Kao materijale koristila je tekstove iz njegovih romana i pisama – djelo je opisano i kao „kompilacija”</a:t>
            </a:r>
          </a:p>
          <a:p>
            <a:r>
              <a:rPr lang="hr-HR" sz="2600" dirty="0" smtClean="0"/>
              <a:t>Komentari kolega:</a:t>
            </a:r>
            <a:endParaRPr lang="hr-HR" sz="2600" dirty="0"/>
          </a:p>
          <a:p>
            <a:pPr lvl="1"/>
            <a:r>
              <a:rPr lang="hr-HR" sz="2200" i="1" dirty="0" smtClean="0"/>
              <a:t>U drami se krećemo od jednog do drugog pripovjedačkog glasa, i tekst ima jako zaigran (tj. </a:t>
            </a:r>
            <a:r>
              <a:rPr lang="hr-HR" sz="2200" dirty="0" smtClean="0"/>
              <a:t>campy</a:t>
            </a:r>
            <a:r>
              <a:rPr lang="hr-HR" sz="2200" i="1" dirty="0" smtClean="0"/>
              <a:t>) ton, koji do tada još nikada nisam čuo na radiju</a:t>
            </a:r>
            <a:endParaRPr lang="hr-HR" sz="2200" i="1" dirty="0"/>
          </a:p>
          <a:p>
            <a:pPr lvl="1"/>
            <a:r>
              <a:rPr lang="hr-HR" sz="2200" dirty="0" smtClean="0"/>
              <a:t>(zadnje dvije Angeline drame) </a:t>
            </a:r>
            <a:r>
              <a:rPr lang="hr-HR" sz="2200" i="1" dirty="0" smtClean="0"/>
              <a:t>ne pokušavaju biti edukativne, uvodne emisije o nečijem životu. One vas žele potaknuti da zamislite kakav je bio nečiji život, a ne dati konačnu sliku. Žele sintetizirati materijal na zabavan i pristupačan način – a Angela je uvijek imala u vidu da je radio zabavan medij</a:t>
            </a:r>
            <a:endParaRPr lang="hr-HR" i="1" dirty="0"/>
          </a:p>
          <a:p>
            <a:pPr>
              <a:buFont typeface="Wingdings" panose="05000000000000000000" pitchFamily="2" charset="2"/>
              <a:buChar char="v"/>
            </a:pPr>
            <a:r>
              <a:rPr lang="hr-HR" sz="1700" dirty="0" smtClean="0"/>
              <a:t>Dijelovi se mogu poslušati na linku na predzadnjem slajdu</a:t>
            </a:r>
            <a:endParaRPr lang="hr-HR" sz="1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5058" y="1690688"/>
            <a:ext cx="2857500" cy="4038600"/>
          </a:xfrm>
          <a:prstGeom prst="rect">
            <a:avLst/>
          </a:prstGeom>
        </p:spPr>
      </p:pic>
    </p:spTree>
    <p:extLst>
      <p:ext uri="{BB962C8B-B14F-4D97-AF65-F5344CB8AC3E}">
        <p14:creationId xmlns:p14="http://schemas.microsoft.com/office/powerpoint/2010/main" val="16746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316" y="574340"/>
            <a:ext cx="5731042" cy="4351338"/>
          </a:xfrm>
        </p:spPr>
        <p:txBody>
          <a:bodyPr>
            <a:noAutofit/>
          </a:bodyPr>
          <a:lstStyle/>
          <a:p>
            <a:r>
              <a:rPr lang="hr-HR" sz="1600" dirty="0" smtClean="0"/>
              <a:t>Radiodramsko stvaralaštvo Angele Carter bilo je raznoliko i dinamično, i u svoj rad u tom mediju uspjela je ukomponirati elemente iz različitih diskurza i žanrova</a:t>
            </a:r>
          </a:p>
          <a:p>
            <a:endParaRPr lang="hr-HR" sz="1600" dirty="0"/>
          </a:p>
          <a:p>
            <a:r>
              <a:rPr lang="hr-HR" sz="1600" dirty="0" smtClean="0"/>
              <a:t>Ideje o kojima je razmišljala, ali nije uspjela ostvariti:</a:t>
            </a:r>
          </a:p>
          <a:p>
            <a:pPr lvl="1"/>
            <a:r>
              <a:rPr lang="hr-HR" sz="1400" i="1" dirty="0" smtClean="0"/>
              <a:t>Tu i tamo razmatram s Glynom Dearmanom ideju za sličnu radioigru o Jacksonu Pollocku koja bi iznova zamislila Pollockove slike, i njegovo vrijeme, na isti način kao što smo za radio ponovno izmislili Daddove slike, no ovaj put, možda, uz pomoć BBC-eve radiofonske radionice. </a:t>
            </a:r>
            <a:r>
              <a:rPr lang="hr-HR" sz="1400" dirty="0" smtClean="0"/>
              <a:t>To </a:t>
            </a:r>
            <a:r>
              <a:rPr lang="hr-HR" sz="1400" i="1" dirty="0" smtClean="0"/>
              <a:t>bi bio izazov</a:t>
            </a:r>
            <a:r>
              <a:rPr lang="hr-HR" sz="1400" dirty="0" smtClean="0"/>
              <a:t>.</a:t>
            </a:r>
          </a:p>
          <a:p>
            <a:pPr lvl="1"/>
            <a:r>
              <a:rPr lang="hr-HR" sz="1400" dirty="0" smtClean="0"/>
              <a:t>Neki elementi u </a:t>
            </a:r>
            <a:r>
              <a:rPr lang="hr-HR" sz="1400" i="1" dirty="0" smtClean="0"/>
              <a:t>Dođite na ovaj žuti pijesak</a:t>
            </a:r>
            <a:r>
              <a:rPr lang="hr-HR" sz="1400" dirty="0" smtClean="0"/>
              <a:t> preuzeti su iz motiva u Daddovim slikama, pa je jako zanimljivo pitanje kako bi se za radio „ponovno izmislilo” apstraktno slikarstvo</a:t>
            </a:r>
            <a:endParaRPr lang="hr-HR" sz="1400" dirty="0"/>
          </a:p>
          <a:p>
            <a:pPr lvl="1"/>
            <a:endParaRPr lang="hr-HR" sz="1400" dirty="0"/>
          </a:p>
          <a:p>
            <a:r>
              <a:rPr lang="hr-HR" sz="1600" dirty="0" smtClean="0"/>
              <a:t>Koliko god da se udaljavala od narativa i priče u svojem radu, tekst ipak završava podcrtavajući još jednom važnost pripovijedanja:</a:t>
            </a:r>
          </a:p>
          <a:p>
            <a:pPr lvl="1"/>
            <a:r>
              <a:rPr lang="hr-HR" sz="1400" i="1" dirty="0" smtClean="0"/>
              <a:t>Doista, radio ostaje izazovan medij jer je u njemu toliko toga moguće. (…) U svojoj pravoj biti, čak i ako mu se oduzmu sve majstorije stvaranja zvučne iluzije, radio zadržava atavistički čar i atavističku moć glasova u mraku, a pisac koji tim glasovim daje riječi nasljeđuje dio moći najstarijih pripovjedača priča.</a:t>
            </a:r>
            <a:endParaRPr lang="hr-HR" sz="1400" i="1" dirty="0"/>
          </a:p>
        </p:txBody>
      </p:sp>
      <p:sp>
        <p:nvSpPr>
          <p:cNvPr id="5" name="TextBox 4"/>
          <p:cNvSpPr txBox="1"/>
          <p:nvPr/>
        </p:nvSpPr>
        <p:spPr>
          <a:xfrm>
            <a:off x="6621803" y="473659"/>
            <a:ext cx="4036876" cy="830997"/>
          </a:xfrm>
          <a:prstGeom prst="rect">
            <a:avLst/>
          </a:prstGeom>
          <a:noFill/>
          <a:ln>
            <a:solidFill>
              <a:srgbClr val="0070C0"/>
            </a:solidFill>
          </a:ln>
        </p:spPr>
        <p:txBody>
          <a:bodyPr wrap="square" rtlCol="0">
            <a:spAutoFit/>
          </a:bodyPr>
          <a:lstStyle/>
          <a:p>
            <a:r>
              <a:rPr lang="hr-HR" sz="1600" dirty="0" smtClean="0"/>
              <a:t>(o </a:t>
            </a:r>
            <a:r>
              <a:rPr lang="hr-HR" sz="1600" i="1" dirty="0" smtClean="0"/>
              <a:t>Mačku u čizmama</a:t>
            </a:r>
            <a:r>
              <a:rPr lang="hr-HR" sz="1600" dirty="0" smtClean="0"/>
              <a:t>) </a:t>
            </a:r>
            <a:r>
              <a:rPr lang="hr-HR" sz="1600" i="1" dirty="0" smtClean="0"/>
              <a:t>Pa predvidjela sam, recimo, izvjestan baletni efekt, nisam li? Balet u riječima. Balet za radio? Zapravo, zašto ne?</a:t>
            </a:r>
            <a:endParaRPr lang="hr-HR"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803" y="1959430"/>
            <a:ext cx="4923516" cy="3513221"/>
          </a:xfrm>
          <a:prstGeom prst="rect">
            <a:avLst/>
          </a:prstGeom>
        </p:spPr>
      </p:pic>
      <p:cxnSp>
        <p:nvCxnSpPr>
          <p:cNvPr id="8" name="Straight Arrow Connector 7"/>
          <p:cNvCxnSpPr/>
          <p:nvPr/>
        </p:nvCxnSpPr>
        <p:spPr>
          <a:xfrm flipV="1">
            <a:off x="5969881" y="687796"/>
            <a:ext cx="457200" cy="20136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30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hlinkClick r:id="rId2"/>
              </a:rPr>
              <a:t>Writing </a:t>
            </a:r>
            <a:r>
              <a:rPr lang="en-US" sz="3600" i="1" dirty="0">
                <a:hlinkClick r:id="rId2"/>
              </a:rPr>
              <a:t>in Three Dimensions: Angela Carter's Love Affair with </a:t>
            </a:r>
            <a:r>
              <a:rPr lang="en-US" sz="3600" i="1" dirty="0" smtClean="0">
                <a:hlinkClick r:id="rId2"/>
              </a:rPr>
              <a:t>Radio</a:t>
            </a:r>
            <a:r>
              <a:rPr lang="hr-HR" sz="3600" i="1" dirty="0" smtClean="0"/>
              <a:t> </a:t>
            </a:r>
            <a:r>
              <a:rPr lang="hr-HR" sz="2800" dirty="0" smtClean="0"/>
              <a:t>(BBC Radio 4, 2012.)</a:t>
            </a:r>
            <a:endParaRPr lang="hr-HR" sz="3600" dirty="0"/>
          </a:p>
        </p:txBody>
      </p:sp>
      <p:sp>
        <p:nvSpPr>
          <p:cNvPr id="3" name="Content Placeholder 2"/>
          <p:cNvSpPr>
            <a:spLocks noGrp="1"/>
          </p:cNvSpPr>
          <p:nvPr>
            <p:ph idx="1"/>
          </p:nvPr>
        </p:nvSpPr>
        <p:spPr>
          <a:xfrm>
            <a:off x="675388" y="1690688"/>
            <a:ext cx="8005011" cy="4393421"/>
          </a:xfrm>
          <a:ln w="12700">
            <a:solidFill>
              <a:srgbClr val="00B050"/>
            </a:solidFill>
          </a:ln>
        </p:spPr>
        <p:txBody>
          <a:bodyPr>
            <a:normAutofit fontScale="92500" lnSpcReduction="10000"/>
          </a:bodyPr>
          <a:lstStyle/>
          <a:p>
            <a:pPr marL="0" indent="0">
              <a:buNone/>
            </a:pPr>
            <a:r>
              <a:rPr lang="hr-HR" sz="2000" dirty="0" smtClean="0"/>
              <a:t>00:58-01:30 </a:t>
            </a:r>
            <a:r>
              <a:rPr lang="hr-HR" sz="2000" dirty="0" smtClean="0">
                <a:sym typeface="Wingdings" panose="05000000000000000000" pitchFamily="2" charset="2"/>
              </a:rPr>
              <a:t></a:t>
            </a:r>
            <a:r>
              <a:rPr lang="hr-HR" sz="2000" dirty="0" smtClean="0"/>
              <a:t> 	</a:t>
            </a:r>
            <a:r>
              <a:rPr lang="hr-HR" sz="1800" dirty="0" smtClean="0"/>
              <a:t>zanimljiv (igrani) uvod, mislim da su to snimili za potrebe ove emisije 		(ne kaže se je li to iz neke njene drame), ali na zabavan način 			sintetizira glavne motive, teme i utjecaje njenog stvaralaštva</a:t>
            </a:r>
          </a:p>
          <a:p>
            <a:pPr marL="0" indent="0">
              <a:buNone/>
            </a:pPr>
            <a:r>
              <a:rPr lang="hr-HR" sz="2000" dirty="0" smtClean="0"/>
              <a:t>03:24-04:25 </a:t>
            </a:r>
            <a:r>
              <a:rPr lang="hr-HR" sz="2000" dirty="0" smtClean="0">
                <a:sym typeface="Wingdings" panose="05000000000000000000" pitchFamily="2" charset="2"/>
              </a:rPr>
              <a:t> 	</a:t>
            </a:r>
            <a:r>
              <a:rPr lang="hr-HR" sz="1800" dirty="0" smtClean="0">
                <a:sym typeface="Wingdings" panose="05000000000000000000" pitchFamily="2" charset="2"/>
              </a:rPr>
              <a:t>špice svih njenih radiodrama, navode se naslovi i opisi, što je 			također zanimljivo baš zbog načina na koji su djela opisana</a:t>
            </a:r>
          </a:p>
          <a:p>
            <a:pPr marL="0" indent="0">
              <a:buNone/>
            </a:pPr>
            <a:r>
              <a:rPr lang="hr-HR" sz="2000" dirty="0" smtClean="0">
                <a:sym typeface="Wingdings" panose="05000000000000000000" pitchFamily="2" charset="2"/>
              </a:rPr>
              <a:t/>
            </a:r>
            <a:br>
              <a:rPr lang="hr-HR" sz="2000" dirty="0" smtClean="0">
                <a:sym typeface="Wingdings" panose="05000000000000000000" pitchFamily="2" charset="2"/>
              </a:rPr>
            </a:br>
            <a:r>
              <a:rPr lang="hr-HR" sz="2000" dirty="0" smtClean="0"/>
              <a:t>06:20-06:37</a:t>
            </a:r>
            <a:r>
              <a:rPr lang="hr-HR" sz="2000" dirty="0"/>
              <a:t/>
            </a:r>
            <a:br>
              <a:rPr lang="hr-HR" sz="2000" dirty="0"/>
            </a:br>
            <a:r>
              <a:rPr lang="hr-HR" sz="2000" dirty="0" smtClean="0"/>
              <a:t>07:02-07:35</a:t>
            </a:r>
            <a:r>
              <a:rPr lang="hr-HR" sz="2000" dirty="0"/>
              <a:t/>
            </a:r>
            <a:br>
              <a:rPr lang="hr-HR" sz="2000" dirty="0"/>
            </a:br>
            <a:r>
              <a:rPr lang="hr-HR" sz="2000" dirty="0" smtClean="0"/>
              <a:t>08:28-09:28</a:t>
            </a:r>
            <a:br>
              <a:rPr lang="hr-HR" sz="2000" dirty="0" smtClean="0"/>
            </a:br>
            <a:r>
              <a:rPr lang="hr-HR" sz="2000" dirty="0" smtClean="0"/>
              <a:t>10:10-10:35</a:t>
            </a:r>
          </a:p>
          <a:p>
            <a:pPr marL="0" indent="0">
              <a:buNone/>
            </a:pPr>
            <a:r>
              <a:rPr lang="hr-HR" sz="2000" dirty="0" smtClean="0"/>
              <a:t>13:00-13:15</a:t>
            </a:r>
            <a:br>
              <a:rPr lang="hr-HR" sz="2000" dirty="0" smtClean="0"/>
            </a:br>
            <a:r>
              <a:rPr lang="hr-HR" sz="2000" dirty="0" smtClean="0"/>
              <a:t>13:33-14:20</a:t>
            </a:r>
            <a:br>
              <a:rPr lang="hr-HR" sz="2000" dirty="0" smtClean="0"/>
            </a:br>
            <a:r>
              <a:rPr lang="hr-HR" sz="2000" dirty="0" smtClean="0"/>
              <a:t>14:33-16,37</a:t>
            </a:r>
          </a:p>
          <a:p>
            <a:pPr marL="0" indent="0">
              <a:buNone/>
            </a:pPr>
            <a:r>
              <a:rPr lang="hr-HR" sz="2000" dirty="0" smtClean="0"/>
              <a:t>17:00-17:50</a:t>
            </a:r>
            <a:br>
              <a:rPr lang="hr-HR" sz="2000" dirty="0" smtClean="0"/>
            </a:br>
            <a:r>
              <a:rPr lang="hr-HR" sz="2000" dirty="0" smtClean="0"/>
              <a:t>18:25-19:35</a:t>
            </a:r>
          </a:p>
        </p:txBody>
      </p:sp>
      <p:sp>
        <p:nvSpPr>
          <p:cNvPr id="4" name="Right Brace 3"/>
          <p:cNvSpPr/>
          <p:nvPr/>
        </p:nvSpPr>
        <p:spPr>
          <a:xfrm>
            <a:off x="2205404" y="3344223"/>
            <a:ext cx="190624" cy="702190"/>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6" name="TextBox 5"/>
          <p:cNvSpPr txBox="1"/>
          <p:nvPr/>
        </p:nvSpPr>
        <p:spPr>
          <a:xfrm>
            <a:off x="2588869" y="3510652"/>
            <a:ext cx="1852863" cy="369332"/>
          </a:xfrm>
          <a:prstGeom prst="rect">
            <a:avLst/>
          </a:prstGeom>
          <a:noFill/>
        </p:spPr>
        <p:txBody>
          <a:bodyPr wrap="square" rtlCol="0">
            <a:spAutoFit/>
          </a:bodyPr>
          <a:lstStyle/>
          <a:p>
            <a:r>
              <a:rPr lang="hr-HR" dirty="0" smtClean="0"/>
              <a:t>Vampirella</a:t>
            </a:r>
            <a:endParaRPr lang="hr-HR" dirty="0"/>
          </a:p>
        </p:txBody>
      </p:sp>
      <p:sp>
        <p:nvSpPr>
          <p:cNvPr id="7" name="Right Brace 6"/>
          <p:cNvSpPr/>
          <p:nvPr/>
        </p:nvSpPr>
        <p:spPr>
          <a:xfrm>
            <a:off x="2209068" y="4390916"/>
            <a:ext cx="234616" cy="6497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8" name="TextBox 7"/>
          <p:cNvSpPr txBox="1"/>
          <p:nvPr/>
        </p:nvSpPr>
        <p:spPr>
          <a:xfrm>
            <a:off x="-204537" y="4415589"/>
            <a:ext cx="184731" cy="369332"/>
          </a:xfrm>
          <a:prstGeom prst="rect">
            <a:avLst/>
          </a:prstGeom>
          <a:noFill/>
        </p:spPr>
        <p:txBody>
          <a:bodyPr wrap="none" rtlCol="0">
            <a:spAutoFit/>
          </a:bodyPr>
          <a:lstStyle/>
          <a:p>
            <a:endParaRPr lang="hr-HR" dirty="0"/>
          </a:p>
        </p:txBody>
      </p:sp>
      <p:sp>
        <p:nvSpPr>
          <p:cNvPr id="9" name="TextBox 8"/>
          <p:cNvSpPr txBox="1"/>
          <p:nvPr/>
        </p:nvSpPr>
        <p:spPr>
          <a:xfrm>
            <a:off x="2679611" y="4488562"/>
            <a:ext cx="1552074" cy="369332"/>
          </a:xfrm>
          <a:prstGeom prst="rect">
            <a:avLst/>
          </a:prstGeom>
          <a:noFill/>
        </p:spPr>
        <p:txBody>
          <a:bodyPr wrap="square" rtlCol="0">
            <a:spAutoFit/>
          </a:bodyPr>
          <a:lstStyle/>
          <a:p>
            <a:r>
              <a:rPr lang="hr-HR" dirty="0" smtClean="0"/>
              <a:t>Vučja družina</a:t>
            </a:r>
            <a:endParaRPr lang="hr-HR" dirty="0"/>
          </a:p>
        </p:txBody>
      </p:sp>
      <p:sp>
        <p:nvSpPr>
          <p:cNvPr id="10" name="Right Brace 9"/>
          <p:cNvSpPr/>
          <p:nvPr/>
        </p:nvSpPr>
        <p:spPr>
          <a:xfrm>
            <a:off x="2205404" y="5169715"/>
            <a:ext cx="139304" cy="48648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2" name="TextBox 11"/>
          <p:cNvSpPr txBox="1"/>
          <p:nvPr/>
        </p:nvSpPr>
        <p:spPr>
          <a:xfrm>
            <a:off x="2669419" y="5232983"/>
            <a:ext cx="2065297" cy="369332"/>
          </a:xfrm>
          <a:prstGeom prst="rect">
            <a:avLst/>
          </a:prstGeom>
          <a:noFill/>
        </p:spPr>
        <p:txBody>
          <a:bodyPr wrap="square" rtlCol="0">
            <a:spAutoFit/>
          </a:bodyPr>
          <a:lstStyle/>
          <a:p>
            <a:r>
              <a:rPr lang="hr-HR" dirty="0" smtClean="0"/>
              <a:t>Mačak u čizmama</a:t>
            </a:r>
            <a:endParaRPr lang="hr-HR" dirty="0"/>
          </a:p>
        </p:txBody>
      </p:sp>
      <p:sp>
        <p:nvSpPr>
          <p:cNvPr id="15" name="TextBox 14"/>
          <p:cNvSpPr txBox="1"/>
          <p:nvPr/>
        </p:nvSpPr>
        <p:spPr>
          <a:xfrm>
            <a:off x="4695078" y="3283526"/>
            <a:ext cx="1507958" cy="2431435"/>
          </a:xfrm>
          <a:prstGeom prst="rect">
            <a:avLst/>
          </a:prstGeom>
          <a:noFill/>
        </p:spPr>
        <p:txBody>
          <a:bodyPr wrap="square" rtlCol="0">
            <a:spAutoFit/>
          </a:bodyPr>
          <a:lstStyle/>
          <a:p>
            <a:r>
              <a:rPr lang="hr-HR" sz="1900" dirty="0"/>
              <a:t>21:03-21:20</a:t>
            </a:r>
            <a:br>
              <a:rPr lang="hr-HR" sz="1900" dirty="0"/>
            </a:br>
            <a:r>
              <a:rPr lang="hr-HR" sz="1900" dirty="0"/>
              <a:t>22:30-23:05</a:t>
            </a:r>
            <a:br>
              <a:rPr lang="hr-HR" sz="1900" dirty="0"/>
            </a:br>
            <a:r>
              <a:rPr lang="hr-HR" sz="1900" dirty="0"/>
              <a:t>23:39-24:40</a:t>
            </a:r>
            <a:br>
              <a:rPr lang="hr-HR" sz="1900" dirty="0"/>
            </a:br>
            <a:r>
              <a:rPr lang="hr-HR" sz="1900" dirty="0"/>
              <a:t>24:50-25:33</a:t>
            </a:r>
            <a:br>
              <a:rPr lang="hr-HR" sz="1900" dirty="0"/>
            </a:br>
            <a:r>
              <a:rPr lang="hr-HR" sz="1900" dirty="0" smtClean="0"/>
              <a:t>25:44-26:00</a:t>
            </a:r>
          </a:p>
          <a:p>
            <a:endParaRPr lang="hr-HR" sz="1900" dirty="0"/>
          </a:p>
          <a:p>
            <a:r>
              <a:rPr lang="hr-HR" sz="1900" dirty="0"/>
              <a:t>26:00-26:35</a:t>
            </a:r>
            <a:br>
              <a:rPr lang="hr-HR" sz="1900" dirty="0"/>
            </a:br>
            <a:r>
              <a:rPr lang="hr-HR" sz="1900" dirty="0" smtClean="0"/>
              <a:t>26:48-27:30</a:t>
            </a:r>
            <a:endParaRPr lang="hr-HR" sz="1900" dirty="0"/>
          </a:p>
        </p:txBody>
      </p:sp>
      <p:sp>
        <p:nvSpPr>
          <p:cNvPr id="16" name="Right Brace 15"/>
          <p:cNvSpPr/>
          <p:nvPr/>
        </p:nvSpPr>
        <p:spPr>
          <a:xfrm>
            <a:off x="6133195" y="3344223"/>
            <a:ext cx="372979" cy="144069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7" name="Right Brace 16"/>
          <p:cNvSpPr/>
          <p:nvPr/>
        </p:nvSpPr>
        <p:spPr>
          <a:xfrm>
            <a:off x="6192028" y="5044007"/>
            <a:ext cx="264354" cy="6709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9" name="TextBox 18"/>
          <p:cNvSpPr txBox="1"/>
          <p:nvPr/>
        </p:nvSpPr>
        <p:spPr>
          <a:xfrm>
            <a:off x="6626600" y="3769258"/>
            <a:ext cx="1951252" cy="646331"/>
          </a:xfrm>
          <a:prstGeom prst="rect">
            <a:avLst/>
          </a:prstGeom>
          <a:noFill/>
        </p:spPr>
        <p:txBody>
          <a:bodyPr wrap="square" rtlCol="0">
            <a:spAutoFit/>
          </a:bodyPr>
          <a:lstStyle/>
          <a:p>
            <a:r>
              <a:rPr lang="hr-HR" dirty="0" smtClean="0"/>
              <a:t>Dođite na ovaj žuti pijesak</a:t>
            </a:r>
            <a:endParaRPr lang="hr-HR" dirty="0"/>
          </a:p>
        </p:txBody>
      </p:sp>
      <p:sp>
        <p:nvSpPr>
          <p:cNvPr id="20" name="TextBox 19"/>
          <p:cNvSpPr txBox="1"/>
          <p:nvPr/>
        </p:nvSpPr>
        <p:spPr>
          <a:xfrm>
            <a:off x="6694839" y="5194818"/>
            <a:ext cx="2059567" cy="369332"/>
          </a:xfrm>
          <a:prstGeom prst="rect">
            <a:avLst/>
          </a:prstGeom>
          <a:noFill/>
        </p:spPr>
        <p:txBody>
          <a:bodyPr wrap="square" rtlCol="0">
            <a:spAutoFit/>
          </a:bodyPr>
          <a:lstStyle/>
          <a:p>
            <a:r>
              <a:rPr lang="hr-HR" i="1" dirty="0" smtClean="0"/>
              <a:t>A Self-Made Man</a:t>
            </a:r>
            <a:endParaRPr lang="hr-HR" i="1" dirty="0"/>
          </a:p>
        </p:txBody>
      </p:sp>
      <p:sp>
        <p:nvSpPr>
          <p:cNvPr id="21" name="TextBox 20"/>
          <p:cNvSpPr txBox="1"/>
          <p:nvPr/>
        </p:nvSpPr>
        <p:spPr>
          <a:xfrm>
            <a:off x="9339614" y="1467039"/>
            <a:ext cx="2430379" cy="2923877"/>
          </a:xfrm>
          <a:prstGeom prst="rect">
            <a:avLst/>
          </a:prstGeom>
          <a:noFill/>
          <a:ln>
            <a:solidFill>
              <a:srgbClr val="C00000"/>
            </a:solidFill>
          </a:ln>
        </p:spPr>
        <p:txBody>
          <a:bodyPr wrap="square" rtlCol="0">
            <a:spAutoFit/>
          </a:bodyPr>
          <a:lstStyle/>
          <a:p>
            <a:r>
              <a:rPr lang="hr-HR" sz="1400" dirty="0" smtClean="0"/>
              <a:t>Link </a:t>
            </a:r>
            <a:r>
              <a:rPr lang="hr-HR" sz="1400" dirty="0"/>
              <a:t>na emisiju koju je BBC emitirao u sjećanje na Angelu Carter, zamišljena je tako da prijatelji Angele Carter govore o svojim uspomenama o njoj, i kronološki se puštaju ulomci iz svih ovdje spomenutih radiodrama </a:t>
            </a:r>
            <a:r>
              <a:rPr lang="hr-HR" sz="1200" dirty="0"/>
              <a:t>(zanimljivo je poslušati i cijelu emisiju, ali puno čitaju iz teksta koji </a:t>
            </a:r>
            <a:r>
              <a:rPr lang="hr-HR" sz="1200" dirty="0" smtClean="0"/>
              <a:t>sam ovdje obradila</a:t>
            </a:r>
            <a:r>
              <a:rPr lang="hr-HR" sz="1200" dirty="0"/>
              <a:t>, i još sam </a:t>
            </a:r>
            <a:r>
              <a:rPr lang="hr-HR" sz="1200" dirty="0" smtClean="0"/>
              <a:t>prepisala </a:t>
            </a:r>
            <a:r>
              <a:rPr lang="hr-HR" sz="1200" dirty="0"/>
              <a:t>neke njihove komentare, pa ako </a:t>
            </a:r>
            <a:r>
              <a:rPr lang="hr-HR" sz="1200" dirty="0" smtClean="0"/>
              <a:t>ćete slušati cijelu </a:t>
            </a:r>
            <a:r>
              <a:rPr lang="hr-HR" sz="1200" dirty="0"/>
              <a:t>emisiju, </a:t>
            </a:r>
            <a:r>
              <a:rPr lang="hr-HR" sz="1200" dirty="0" smtClean="0"/>
              <a:t>dosta toga se ponavlja)</a:t>
            </a:r>
            <a:endParaRPr lang="hr-HR" sz="1200" dirty="0"/>
          </a:p>
        </p:txBody>
      </p:sp>
      <p:cxnSp>
        <p:nvCxnSpPr>
          <p:cNvPr id="23" name="Straight Arrow Connector 22"/>
          <p:cNvCxnSpPr/>
          <p:nvPr/>
        </p:nvCxnSpPr>
        <p:spPr>
          <a:xfrm flipH="1" flipV="1">
            <a:off x="9408039" y="1155032"/>
            <a:ext cx="433793" cy="16844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2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Ostali izvori </a:t>
            </a:r>
            <a:r>
              <a:rPr lang="hr-HR" sz="3200" dirty="0" smtClean="0"/>
              <a:t>(uz linkove)</a:t>
            </a:r>
            <a:r>
              <a:rPr lang="hr-HR" dirty="0" smtClean="0"/>
              <a:t>:</a:t>
            </a:r>
            <a:endParaRPr lang="hr-HR" dirty="0"/>
          </a:p>
        </p:txBody>
      </p:sp>
      <p:sp>
        <p:nvSpPr>
          <p:cNvPr id="3" name="Content Placeholder 2"/>
          <p:cNvSpPr>
            <a:spLocks noGrp="1"/>
          </p:cNvSpPr>
          <p:nvPr>
            <p:ph idx="1"/>
          </p:nvPr>
        </p:nvSpPr>
        <p:spPr/>
        <p:txBody>
          <a:bodyPr>
            <a:normAutofit/>
          </a:bodyPr>
          <a:lstStyle/>
          <a:p>
            <a:r>
              <a:rPr lang="hr-HR" sz="2400" dirty="0"/>
              <a:t>Angela Carter: </a:t>
            </a:r>
            <a:r>
              <a:rPr lang="hr-HR" sz="2400" dirty="0">
                <a:hlinkClick r:id="rId2"/>
              </a:rPr>
              <a:t>https://</a:t>
            </a:r>
            <a:r>
              <a:rPr lang="hr-HR" sz="2400" dirty="0" smtClean="0">
                <a:hlinkClick r:id="rId2"/>
              </a:rPr>
              <a:t>en.wikipedia.org/wiki/Angela_Carter</a:t>
            </a:r>
            <a:r>
              <a:rPr lang="hr-HR" sz="2400" dirty="0" smtClean="0"/>
              <a:t> </a:t>
            </a:r>
            <a:endParaRPr lang="hr-HR" sz="2400" dirty="0"/>
          </a:p>
          <a:p>
            <a:r>
              <a:rPr lang="hr-HR" sz="2400" dirty="0" smtClean="0"/>
              <a:t>BBC: A Self-Made Man: </a:t>
            </a:r>
            <a:r>
              <a:rPr lang="hr-HR" sz="2400" dirty="0" smtClean="0">
                <a:hlinkClick r:id="rId3"/>
              </a:rPr>
              <a:t>https</a:t>
            </a:r>
            <a:r>
              <a:rPr lang="hr-HR" sz="2400" dirty="0">
                <a:hlinkClick r:id="rId3"/>
              </a:rPr>
              <a:t>://</a:t>
            </a:r>
            <a:r>
              <a:rPr lang="hr-HR" sz="2400" dirty="0" smtClean="0">
                <a:hlinkClick r:id="rId3"/>
              </a:rPr>
              <a:t>genome.ch.bbc.co.uk/e928675f1f964fe292d1b5b1967d5e99Cultural</a:t>
            </a:r>
            <a:r>
              <a:rPr lang="hr-HR" sz="2400" dirty="0" smtClean="0"/>
              <a:t> </a:t>
            </a:r>
          </a:p>
          <a:p>
            <a:r>
              <a:rPr lang="hr-HR" sz="2400" b="1" i="1" dirty="0" smtClean="0"/>
              <a:t>Čarobni prostor mašte i dokumenta: zbornik radova o radiodramskom stvaralaštvu</a:t>
            </a:r>
            <a:r>
              <a:rPr lang="hr-HR" sz="2400" b="1" dirty="0" smtClean="0"/>
              <a:t>, ur. Branimir Bošnjak, 2004., Biblioteka Hrvatski radio</a:t>
            </a:r>
          </a:p>
          <a:p>
            <a:r>
              <a:rPr lang="hr-HR" sz="2400" dirty="0"/>
              <a:t>Krvava odaja: </a:t>
            </a:r>
            <a:r>
              <a:rPr lang="hr-HR" sz="2400" dirty="0">
                <a:hlinkClick r:id="rId4"/>
              </a:rPr>
              <a:t>https://</a:t>
            </a:r>
            <a:r>
              <a:rPr lang="hr-HR" sz="2400" dirty="0" smtClean="0">
                <a:hlinkClick r:id="rId4"/>
              </a:rPr>
              <a:t>en.wikipedia.org/wiki/The_Bloody_Chamber</a:t>
            </a:r>
            <a:r>
              <a:rPr lang="hr-HR" sz="2400" dirty="0" smtClean="0"/>
              <a:t> </a:t>
            </a:r>
          </a:p>
          <a:p>
            <a:r>
              <a:rPr lang="hr-HR" sz="2400" dirty="0" smtClean="0"/>
              <a:t>The Radio Plays of Angela Carter: </a:t>
            </a:r>
            <a:r>
              <a:rPr lang="hr-HR" sz="2400" dirty="0" smtClean="0">
                <a:hlinkClick r:id="rId5"/>
              </a:rPr>
              <a:t>https</a:t>
            </a:r>
            <a:r>
              <a:rPr lang="hr-HR" sz="2400" dirty="0">
                <a:hlinkClick r:id="rId5"/>
              </a:rPr>
              <a:t>://rogerwood2925.wordpress.com/2013/10/11/the-radio-plays-of-angela-carter</a:t>
            </a:r>
            <a:r>
              <a:rPr lang="hr-HR" sz="2400" dirty="0" smtClean="0">
                <a:hlinkClick r:id="rId5"/>
              </a:rPr>
              <a:t>/</a:t>
            </a:r>
            <a:r>
              <a:rPr lang="hr-HR" sz="2400" dirty="0" smtClean="0"/>
              <a:t> </a:t>
            </a:r>
          </a:p>
          <a:p>
            <a:r>
              <a:rPr lang="hr-HR" sz="2400" dirty="0"/>
              <a:t>Richard Dadd: </a:t>
            </a:r>
            <a:r>
              <a:rPr lang="hr-HR" sz="2400" dirty="0">
                <a:hlinkClick r:id="rId6"/>
              </a:rPr>
              <a:t>https://</a:t>
            </a:r>
            <a:r>
              <a:rPr lang="hr-HR" sz="2400" dirty="0" smtClean="0">
                <a:hlinkClick r:id="rId6"/>
              </a:rPr>
              <a:t>en.wikipedia.org/wiki/Richard_Dadd</a:t>
            </a:r>
            <a:endParaRPr lang="hr-HR" sz="2400" dirty="0" smtClean="0"/>
          </a:p>
        </p:txBody>
      </p:sp>
    </p:spTree>
    <p:extLst>
      <p:ext uri="{BB962C8B-B14F-4D97-AF65-F5344CB8AC3E}">
        <p14:creationId xmlns:p14="http://schemas.microsoft.com/office/powerpoint/2010/main" val="3043738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Angela Carter</a:t>
            </a:r>
            <a:endParaRPr lang="hr-HR" dirty="0"/>
          </a:p>
        </p:txBody>
      </p:sp>
      <p:sp>
        <p:nvSpPr>
          <p:cNvPr id="3" name="Content Placeholder 2"/>
          <p:cNvSpPr>
            <a:spLocks noGrp="1"/>
          </p:cNvSpPr>
          <p:nvPr>
            <p:ph idx="1"/>
          </p:nvPr>
        </p:nvSpPr>
        <p:spPr>
          <a:xfrm>
            <a:off x="838200" y="1464676"/>
            <a:ext cx="6633411" cy="5501607"/>
          </a:xfrm>
        </p:spPr>
        <p:txBody>
          <a:bodyPr>
            <a:noAutofit/>
          </a:bodyPr>
          <a:lstStyle/>
          <a:p>
            <a:r>
              <a:rPr lang="hr-HR" sz="2200" dirty="0" smtClean="0"/>
              <a:t>1940.-1992.</a:t>
            </a:r>
          </a:p>
          <a:p>
            <a:r>
              <a:rPr lang="hr-HR" sz="2200" dirty="0" smtClean="0"/>
              <a:t>Britanska novinarka i spisateljica</a:t>
            </a:r>
            <a:endParaRPr lang="hr-HR" sz="2200" dirty="0"/>
          </a:p>
          <a:p>
            <a:r>
              <a:rPr lang="hr-HR" sz="2200" dirty="0" smtClean="0"/>
              <a:t>Stvarala u raznim medijima: pisala je romane, pripovijetke, poeziju; dramske tekstove za kazalište, film i radio; slikovnice, eseje, dokumentarne emisije za TV; prevodila je i bajke</a:t>
            </a:r>
            <a:endParaRPr lang="hr-HR" sz="2200" dirty="0"/>
          </a:p>
          <a:p>
            <a:r>
              <a:rPr lang="hr-HR" sz="2200" dirty="0" smtClean="0"/>
              <a:t>Prepoznatljiv stil – pisala je u duhu magijskog realizma (djela koja su pretežito realistična, ali sadržavaju i fantastične elemente). U kontekstu predložaka za radiodrame, važno je njeno možda i najpoznatije djelo </a:t>
            </a:r>
            <a:r>
              <a:rPr lang="hr-HR" sz="2200" i="1" dirty="0" smtClean="0"/>
              <a:t>Krvava odaja</a:t>
            </a:r>
            <a:r>
              <a:rPr lang="hr-HR" sz="2200" dirty="0" smtClean="0"/>
              <a:t> (</a:t>
            </a:r>
            <a:r>
              <a:rPr lang="hr-HR" sz="2200" i="1" dirty="0" smtClean="0"/>
              <a:t>The Bloody Chamber</a:t>
            </a:r>
            <a:r>
              <a:rPr lang="hr-HR" sz="2200" dirty="0" smtClean="0"/>
              <a:t>, 1979.), zbirka adaptacija poznatih bajki, u kojima se u prvi plan stavljaju mračniji, tabu aspekti originalnih priča</a:t>
            </a:r>
          </a:p>
          <a:p>
            <a:pPr lvl="1"/>
            <a:r>
              <a:rPr lang="hr-HR" sz="1800" dirty="0" smtClean="0"/>
              <a:t>Njene radiodrame stoga sadrže elemente i fantastike i horora, i često se bave transgresivnim temama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613" y="2425551"/>
            <a:ext cx="3386187" cy="2429589"/>
          </a:xfrm>
          <a:prstGeom prst="rect">
            <a:avLst/>
          </a:prstGeom>
        </p:spPr>
      </p:pic>
    </p:spTree>
    <p:extLst>
      <p:ext uri="{BB962C8B-B14F-4D97-AF65-F5344CB8AC3E}">
        <p14:creationId xmlns:p14="http://schemas.microsoft.com/office/powerpoint/2010/main" val="41461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653" y="1197504"/>
            <a:ext cx="8474242" cy="5383769"/>
          </a:xfrm>
        </p:spPr>
        <p:txBody>
          <a:bodyPr>
            <a:noAutofit/>
          </a:bodyPr>
          <a:lstStyle/>
          <a:p>
            <a:pPr marL="0" indent="0">
              <a:buNone/>
            </a:pPr>
            <a:r>
              <a:rPr lang="hr-HR" sz="1800" dirty="0" smtClean="0"/>
              <a:t>Angela Carter studirala je englesku književnost, a i neka od njenih najranijih djela bila su romani, pa svoj tekst o pisanju za radio započinje time da ga definira kao </a:t>
            </a:r>
            <a:r>
              <a:rPr lang="hr-HR" sz="1800" b="1" dirty="0" smtClean="0"/>
              <a:t>trodimenzionalno pripovjedanje</a:t>
            </a:r>
            <a:r>
              <a:rPr lang="hr-HR" sz="1800" dirty="0" smtClean="0"/>
              <a:t>, budući da radio, s jedne strane, dijeli s pripovijedanjem to da ne nudi vizuana pomagala:</a:t>
            </a:r>
          </a:p>
          <a:p>
            <a:pPr>
              <a:buFont typeface="Courier New" panose="02070309020205020404" pitchFamily="49" charset="0"/>
              <a:buChar char="o"/>
            </a:pPr>
            <a:r>
              <a:rPr lang="hr-HR" sz="1800" dirty="0" smtClean="0"/>
              <a:t>Prema </a:t>
            </a:r>
            <a:r>
              <a:rPr lang="hr-HR" sz="1800" dirty="0"/>
              <a:t>Carter, djelovanje radiodrame ovisi o </a:t>
            </a:r>
            <a:r>
              <a:rPr lang="hr-HR" sz="1800" b="1" dirty="0"/>
              <a:t>odsutnosti vizualnog sustava </a:t>
            </a:r>
            <a:r>
              <a:rPr lang="hr-HR" sz="1800" dirty="0"/>
              <a:t>koji podržava kazališnu iluziju – što znači da stvari ne moraju biti predstavljene onakve kakve jesu</a:t>
            </a:r>
          </a:p>
          <a:p>
            <a:pPr lvl="1">
              <a:buFont typeface="Courier New" panose="02070309020205020404" pitchFamily="49" charset="0"/>
              <a:buChar char="o"/>
            </a:pPr>
            <a:r>
              <a:rPr lang="hr-HR" sz="1800" dirty="0"/>
              <a:t>P</a:t>
            </a:r>
            <a:r>
              <a:rPr lang="hr-HR" sz="1800" dirty="0" smtClean="0"/>
              <a:t>rostor </a:t>
            </a:r>
            <a:r>
              <a:rPr lang="hr-HR" sz="1800" dirty="0"/>
              <a:t>nevidljivog = magično i zagonetno, prostor koji ispunjavamo maštom</a:t>
            </a:r>
          </a:p>
          <a:p>
            <a:pPr lvl="1">
              <a:buFont typeface="Courier New" panose="02070309020205020404" pitchFamily="49" charset="0"/>
              <a:buChar char="o"/>
            </a:pPr>
            <a:r>
              <a:rPr lang="hr-HR" sz="1800" dirty="0"/>
              <a:t>Slušatelj sam pridodaje priči dok sluša, i stvara ju zajedno s materijalom</a:t>
            </a:r>
          </a:p>
          <a:p>
            <a:pPr marL="0" indent="0">
              <a:buNone/>
            </a:pPr>
            <a:r>
              <a:rPr lang="hr-HR" sz="1800" dirty="0" smtClean="0"/>
              <a:t>Ali za razliku od proznog ili pripovijednog teksta, radio ima jednu specifičnu mogućnost:</a:t>
            </a:r>
          </a:p>
          <a:p>
            <a:pPr>
              <a:buFont typeface="Courier New" panose="02070309020205020404" pitchFamily="49" charset="0"/>
              <a:buChar char="o"/>
            </a:pPr>
            <a:r>
              <a:rPr lang="hr-HR" sz="1800" b="1" dirty="0" smtClean="0"/>
              <a:t>ukida linearnost</a:t>
            </a:r>
            <a:r>
              <a:rPr lang="hr-HR" sz="1800" dirty="0" smtClean="0"/>
              <a:t>: kao medij dopušta da činimo velike skokove, prostorno i idejno, i time stvaramo veze koje se ne bi mogle tako lako uspostaviti u mediju proze</a:t>
            </a:r>
          </a:p>
          <a:p>
            <a:pPr lvl="1">
              <a:buFont typeface="Courier New" panose="02070309020205020404" pitchFamily="49" charset="0"/>
              <a:buChar char="o"/>
            </a:pPr>
            <a:r>
              <a:rPr lang="hr-HR" sz="1800" dirty="0"/>
              <a:t>Isto tako, </a:t>
            </a:r>
            <a:r>
              <a:rPr lang="hr-HR" sz="1800" dirty="0" smtClean="0"/>
              <a:t>može se </a:t>
            </a:r>
            <a:r>
              <a:rPr lang="hr-HR" sz="1800" dirty="0"/>
              <a:t>poigravati linearnošću vremena </a:t>
            </a:r>
            <a:r>
              <a:rPr lang="hr-HR" sz="1800" dirty="0" smtClean="0"/>
              <a:t>i time se koristiti </a:t>
            </a:r>
            <a:r>
              <a:rPr lang="hr-HR" sz="1800" dirty="0"/>
              <a:t>za stvaranje složenih, slojevitih </a:t>
            </a:r>
            <a:r>
              <a:rPr lang="hr-HR" sz="1800" dirty="0" smtClean="0"/>
              <a:t>pripovijesti</a:t>
            </a:r>
            <a:endParaRPr lang="hr-HR" sz="1800" dirty="0"/>
          </a:p>
          <a:p>
            <a:pPr marL="457200" lvl="1" indent="0">
              <a:buNone/>
            </a:pPr>
            <a:endParaRPr lang="hr-HR" sz="1800" dirty="0"/>
          </a:p>
          <a:p>
            <a:pPr>
              <a:buFont typeface="Courier New" panose="02070309020205020404" pitchFamily="49" charset="0"/>
              <a:buChar char="o"/>
            </a:pPr>
            <a:r>
              <a:rPr lang="hr-HR" sz="1800" dirty="0" smtClean="0"/>
              <a:t>Radio je pogotovo pogodan za prikazivanje nečijeg unutarnjeg, osobnog svijeta</a:t>
            </a:r>
            <a:endParaRPr lang="hr-HR" sz="1800" dirty="0"/>
          </a:p>
          <a:p>
            <a:pPr marL="128016" lvl="1" indent="0">
              <a:buNone/>
            </a:pPr>
            <a:endParaRPr lang="hr-HR" sz="1800" dirty="0"/>
          </a:p>
        </p:txBody>
      </p:sp>
      <p:sp>
        <p:nvSpPr>
          <p:cNvPr id="5" name="TextBox 4"/>
          <p:cNvSpPr txBox="1"/>
          <p:nvPr/>
        </p:nvSpPr>
        <p:spPr>
          <a:xfrm>
            <a:off x="4158915" y="288758"/>
            <a:ext cx="3192380" cy="584775"/>
          </a:xfrm>
          <a:prstGeom prst="rect">
            <a:avLst/>
          </a:prstGeom>
          <a:noFill/>
          <a:ln w="38100">
            <a:solidFill>
              <a:srgbClr val="CC00FF"/>
            </a:solidFill>
          </a:ln>
        </p:spPr>
        <p:txBody>
          <a:bodyPr wrap="square" rtlCol="0">
            <a:spAutoFit/>
          </a:bodyPr>
          <a:lstStyle/>
          <a:p>
            <a:r>
              <a:rPr lang="hr-HR" sz="3200" dirty="0" smtClean="0"/>
              <a:t>Specifičnost radija</a:t>
            </a:r>
            <a:endParaRPr lang="hr-HR"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601" y="1463818"/>
            <a:ext cx="2802652" cy="4085025"/>
          </a:xfrm>
          <a:prstGeom prst="rect">
            <a:avLst/>
          </a:prstGeom>
        </p:spPr>
      </p:pic>
    </p:spTree>
    <p:extLst>
      <p:ext uri="{BB962C8B-B14F-4D97-AF65-F5344CB8AC3E}">
        <p14:creationId xmlns:p14="http://schemas.microsoft.com/office/powerpoint/2010/main" val="23931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631" y="897597"/>
            <a:ext cx="5181601" cy="5852120"/>
          </a:xfrm>
        </p:spPr>
        <p:txBody>
          <a:bodyPr>
            <a:noAutofit/>
          </a:bodyPr>
          <a:lstStyle/>
          <a:p>
            <a:r>
              <a:rPr lang="hr-HR" sz="2000" dirty="0"/>
              <a:t>Mogućnost da se snimi i skrene pozornost na konkretan, određeni zvuk, također je jedna od specifičnosti radija</a:t>
            </a:r>
          </a:p>
          <a:p>
            <a:pPr lvl="1"/>
            <a:r>
              <a:rPr lang="hr-HR" sz="1600" i="1" dirty="0" smtClean="0"/>
              <a:t>Ako želite na radiju dočarati vjetrovit dan, možete točno odrediti koju vrstu vjetra hoćete: ljetni, zimski, proljetni vjetar, vihor, povjetarac, vjetar u krošnjama, u grmlju, nad vodom. (…) Mogućnosti su bestjelesne, ali neograničene. Orijentalna tržnica? Na Bliskom ili Dalekom istoku? U zoru, u podne, u suton? (…)</a:t>
            </a:r>
            <a:endParaRPr lang="hr-HR" sz="1600" i="1" dirty="0"/>
          </a:p>
          <a:p>
            <a:pPr lvl="1"/>
            <a:r>
              <a:rPr lang="hr-HR" sz="1800" dirty="0"/>
              <a:t>Zvučni efekti: „zasebni sistem znakova za uho”</a:t>
            </a:r>
          </a:p>
          <a:p>
            <a:pPr lvl="2"/>
            <a:r>
              <a:rPr lang="hr-HR" sz="1600" dirty="0" smtClean="0"/>
              <a:t>Inače je bila </a:t>
            </a:r>
            <a:r>
              <a:rPr lang="hr-HR" sz="1600" dirty="0"/>
              <a:t>poznata po zanimljivoj uporabi zvučnih efekata, i u tom smislu spominje i čestog suradnika, redatelja Glyna Dearmana, koji je s njom radio na svim </a:t>
            </a:r>
            <a:r>
              <a:rPr lang="hr-HR" sz="1600" dirty="0" smtClean="0"/>
              <a:t>radiodramama</a:t>
            </a:r>
            <a:endParaRPr lang="hr-HR" sz="1600" dirty="0"/>
          </a:p>
          <a:p>
            <a:pPr lvl="1"/>
            <a:r>
              <a:rPr lang="hr-HR" sz="1800" dirty="0" smtClean="0"/>
              <a:t>O jeziku u radiodrami:</a:t>
            </a:r>
          </a:p>
          <a:p>
            <a:pPr lvl="2"/>
            <a:r>
              <a:rPr lang="hr-HR" sz="1600" i="1" dirty="0" smtClean="0"/>
              <a:t>Sam jezik, glavno sredstvo stvaranja radiodramske iluzije, može biti bogatiji i evokativniji od jezika stvarnog života, može se sasvim osloboditi konvencija svakodnevnog govora, može istraživati sve vrste retoričkih izuma i lingvističkih smicalica kako bi obavio posao podržavanja jednog imaginarnog svijeta</a:t>
            </a:r>
          </a:p>
        </p:txBody>
      </p:sp>
      <p:sp>
        <p:nvSpPr>
          <p:cNvPr id="2" name="TextBox 1"/>
          <p:cNvSpPr txBox="1"/>
          <p:nvPr/>
        </p:nvSpPr>
        <p:spPr>
          <a:xfrm>
            <a:off x="6989701" y="1754702"/>
            <a:ext cx="4716379" cy="3139321"/>
          </a:xfrm>
          <a:prstGeom prst="rect">
            <a:avLst/>
          </a:prstGeom>
          <a:noFill/>
          <a:ln>
            <a:solidFill>
              <a:srgbClr val="0070C0"/>
            </a:solidFill>
          </a:ln>
        </p:spPr>
        <p:txBody>
          <a:bodyPr wrap="square" rtlCol="0">
            <a:spAutoFit/>
          </a:bodyPr>
          <a:lstStyle/>
          <a:p>
            <a:r>
              <a:rPr lang="hr-HR" i="1" dirty="0" smtClean="0"/>
              <a:t>No </a:t>
            </a:r>
            <a:r>
              <a:rPr lang="hr-HR" i="1" dirty="0"/>
              <a:t>sama sam počela pisati za radio zbog sasvim određenog zvuka. Dogodilo se to sasvim slučajno. Sjedeći u svojoj sobi, s olovkom u ruci, zureći prazno u prostor </a:t>
            </a:r>
            <a:r>
              <a:rPr lang="hr-HR" i="1" dirty="0" smtClean="0"/>
              <a:t>umjesto </a:t>
            </a:r>
            <a:r>
              <a:rPr lang="hr-HR" i="1" dirty="0"/>
              <a:t>da se prihvatim onoga što sam trebala raditi, besposleno sam prelazila olovkom po radijatoru. Nastajalo je pomalo metalno, </a:t>
            </a:r>
            <a:r>
              <a:rPr lang="hr-HR" i="1" dirty="0" smtClean="0"/>
              <a:t>gotovo </a:t>
            </a:r>
            <a:r>
              <a:rPr lang="hr-HR" i="1" dirty="0"/>
              <a:t>muzikalno čegrtanje. Bio je to upravo takav zvuk kakav bi mogao proizvesti zašiljen nokat koji prelazi preko rešetaka neke krletke za ptice. Sad, mislila sam, kakva bi osoba mogla imati takve nokte? </a:t>
            </a:r>
            <a:r>
              <a:rPr lang="hr-HR" i="1" dirty="0" smtClean="0"/>
              <a:t>…</a:t>
            </a:r>
            <a:endParaRPr lang="hr-HR" dirty="0"/>
          </a:p>
        </p:txBody>
      </p:sp>
      <p:sp>
        <p:nvSpPr>
          <p:cNvPr id="4" name="TextBox 3"/>
          <p:cNvSpPr txBox="1"/>
          <p:nvPr/>
        </p:nvSpPr>
        <p:spPr>
          <a:xfrm>
            <a:off x="4740442" y="312821"/>
            <a:ext cx="3164305" cy="584775"/>
          </a:xfrm>
          <a:prstGeom prst="rect">
            <a:avLst/>
          </a:prstGeom>
          <a:noFill/>
          <a:ln w="38100">
            <a:solidFill>
              <a:srgbClr val="CC00FF"/>
            </a:solidFill>
          </a:ln>
        </p:spPr>
        <p:txBody>
          <a:bodyPr wrap="square" rtlCol="0">
            <a:spAutoFit/>
          </a:bodyPr>
          <a:lstStyle/>
          <a:p>
            <a:r>
              <a:rPr lang="hr-HR" sz="3200" dirty="0" smtClean="0"/>
              <a:t>Zvuk u radiodrami</a:t>
            </a:r>
            <a:endParaRPr lang="hr-HR" sz="3200" dirty="0"/>
          </a:p>
        </p:txBody>
      </p:sp>
    </p:spTree>
    <p:extLst>
      <p:ext uri="{BB962C8B-B14F-4D97-AF65-F5344CB8AC3E}">
        <p14:creationId xmlns:p14="http://schemas.microsoft.com/office/powerpoint/2010/main" val="6814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957" y="204041"/>
            <a:ext cx="5474366" cy="1325563"/>
          </a:xfrm>
          <a:ln w="38100">
            <a:solidFill>
              <a:schemeClr val="accent4">
                <a:lumMod val="60000"/>
                <a:lumOff val="40000"/>
              </a:schemeClr>
            </a:solidFill>
          </a:ln>
        </p:spPr>
        <p:txBody>
          <a:bodyPr>
            <a:normAutofit/>
          </a:bodyPr>
          <a:lstStyle/>
          <a:p>
            <a:r>
              <a:rPr lang="hr-HR" sz="3600" b="1" dirty="0"/>
              <a:t>Prva radiodrama: </a:t>
            </a:r>
            <a:r>
              <a:rPr lang="hr-HR" sz="3600" b="1" i="1" dirty="0" smtClean="0"/>
              <a:t>Vampirella</a:t>
            </a:r>
            <a:r>
              <a:rPr lang="hr-HR" sz="3600" b="1" dirty="0" smtClean="0"/>
              <a:t/>
            </a:r>
            <a:br>
              <a:rPr lang="hr-HR" sz="3600" b="1" dirty="0" smtClean="0"/>
            </a:br>
            <a:r>
              <a:rPr lang="hr-HR" sz="3600" b="1" dirty="0" smtClean="0"/>
              <a:t>(1976.)</a:t>
            </a:r>
            <a:endParaRPr lang="hr-HR" sz="3600" b="1" dirty="0"/>
          </a:p>
        </p:txBody>
      </p:sp>
      <p:sp>
        <p:nvSpPr>
          <p:cNvPr id="3" name="Content Placeholder 2"/>
          <p:cNvSpPr>
            <a:spLocks noGrp="1"/>
          </p:cNvSpPr>
          <p:nvPr>
            <p:ph idx="1"/>
          </p:nvPr>
        </p:nvSpPr>
        <p:spPr>
          <a:xfrm>
            <a:off x="729915" y="1690688"/>
            <a:ext cx="5257800" cy="4926680"/>
          </a:xfrm>
        </p:spPr>
        <p:txBody>
          <a:bodyPr>
            <a:normAutofit/>
          </a:bodyPr>
          <a:lstStyle/>
          <a:p>
            <a:r>
              <a:rPr lang="hr-HR" sz="2400" dirty="0" smtClean="0"/>
              <a:t>Radiodrama o vampirici, kćeri grofa Drakule, koja se nada da će ju istinska ljubav spasiti od vječnosti provedene u samotnom dvorcu</a:t>
            </a:r>
            <a:endParaRPr lang="hr-HR" sz="2400" dirty="0"/>
          </a:p>
          <a:p>
            <a:pPr marL="0" indent="0">
              <a:buNone/>
            </a:pPr>
            <a:endParaRPr lang="hr-HR" i="1" dirty="0" smtClean="0"/>
          </a:p>
          <a:p>
            <a:pPr marL="0" indent="0">
              <a:buNone/>
            </a:pPr>
            <a:endParaRPr lang="hr-HR" dirty="0" smtClean="0"/>
          </a:p>
          <a:p>
            <a:pPr marL="0" indent="0">
              <a:buNone/>
            </a:pPr>
            <a:endParaRPr lang="hr-HR" dirty="0" smtClean="0"/>
          </a:p>
          <a:p>
            <a:pPr>
              <a:buFont typeface="Wingdings" panose="05000000000000000000" pitchFamily="2" charset="2"/>
              <a:buChar char="v"/>
            </a:pPr>
            <a:endParaRPr lang="hr-HR" sz="2000" dirty="0" smtClean="0"/>
          </a:p>
          <a:p>
            <a:pPr>
              <a:buFont typeface="Wingdings" panose="05000000000000000000" pitchFamily="2" charset="2"/>
              <a:buChar char="v"/>
            </a:pPr>
            <a:endParaRPr lang="hr-HR" sz="2000" dirty="0"/>
          </a:p>
          <a:p>
            <a:pPr>
              <a:buFont typeface="Wingdings" panose="05000000000000000000" pitchFamily="2" charset="2"/>
              <a:buChar char="v"/>
            </a:pPr>
            <a:r>
              <a:rPr lang="hr-HR" sz="2000" dirty="0" smtClean="0"/>
              <a:t>Dijelovi </a:t>
            </a:r>
            <a:r>
              <a:rPr lang="hr-HR" sz="2000" dirty="0"/>
              <a:t>se mogu poslušati na linku koji se nalazi na </a:t>
            </a:r>
            <a:r>
              <a:rPr lang="hr-HR" sz="2000" dirty="0" smtClean="0"/>
              <a:t>predzadnjem </a:t>
            </a:r>
            <a:r>
              <a:rPr lang="hr-HR" sz="2000" dirty="0"/>
              <a:t>slajdu, ali dostupna je i </a:t>
            </a:r>
            <a:r>
              <a:rPr lang="hr-HR" sz="2000" dirty="0" smtClean="0"/>
              <a:t>cjelovita </a:t>
            </a:r>
            <a:r>
              <a:rPr lang="hr-HR" sz="2000" dirty="0"/>
              <a:t>originalna </a:t>
            </a:r>
            <a:r>
              <a:rPr lang="hr-HR" sz="2000" dirty="0">
                <a:hlinkClick r:id="rId2"/>
              </a:rPr>
              <a:t>audio-snimka</a:t>
            </a:r>
            <a:endParaRPr lang="hr-HR" sz="2000" dirty="0"/>
          </a:p>
          <a:p>
            <a:endParaRPr lang="hr-HR"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75" t="37537" r="38149" b="8066"/>
          <a:stretch/>
        </p:blipFill>
        <p:spPr>
          <a:xfrm>
            <a:off x="6601323" y="3838073"/>
            <a:ext cx="5366085" cy="2779295"/>
          </a:xfrm>
          <a:prstGeom prst="rect">
            <a:avLst/>
          </a:prstGeom>
        </p:spPr>
      </p:pic>
      <p:sp>
        <p:nvSpPr>
          <p:cNvPr id="6" name="TextBox 5"/>
          <p:cNvSpPr txBox="1"/>
          <p:nvPr/>
        </p:nvSpPr>
        <p:spPr>
          <a:xfrm>
            <a:off x="1126957" y="3338420"/>
            <a:ext cx="4463716" cy="1631216"/>
          </a:xfrm>
          <a:prstGeom prst="rect">
            <a:avLst/>
          </a:prstGeom>
          <a:noFill/>
          <a:ln>
            <a:solidFill>
              <a:srgbClr val="0070C0"/>
            </a:solidFill>
          </a:ln>
        </p:spPr>
        <p:txBody>
          <a:bodyPr wrap="square" rtlCol="0">
            <a:spAutoFit/>
          </a:bodyPr>
          <a:lstStyle/>
          <a:p>
            <a:r>
              <a:rPr lang="hr-HR" sz="2000" dirty="0"/>
              <a:t>C</a:t>
            </a:r>
            <a:r>
              <a:rPr lang="hr-HR" sz="2000" i="1" dirty="0" smtClean="0"/>
              <a:t>ijelo </a:t>
            </a:r>
            <a:r>
              <a:rPr lang="hr-HR" sz="2000" i="1" dirty="0"/>
              <a:t>vrijeme dok sam pisala tekst </a:t>
            </a:r>
            <a:r>
              <a:rPr lang="hr-HR" sz="2000" dirty="0"/>
              <a:t>Vampirelle</a:t>
            </a:r>
            <a:r>
              <a:rPr lang="hr-HR" sz="2000" i="1" dirty="0"/>
              <a:t> nisam pomislila ni na koji drugi medij osim radija. To je došlo k meni kao radio, s već gotovim slikama, od riječi i </a:t>
            </a:r>
            <a:r>
              <a:rPr lang="hr-HR" sz="2000" i="1" dirty="0" smtClean="0"/>
              <a:t>zvukova</a:t>
            </a:r>
            <a:endParaRPr lang="hr-HR" sz="2000" i="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2799" t="42530" r="2034" b="14727"/>
          <a:stretch/>
        </p:blipFill>
        <p:spPr>
          <a:xfrm>
            <a:off x="7515724" y="1175123"/>
            <a:ext cx="3537285" cy="2418347"/>
          </a:xfrm>
          <a:prstGeom prst="rect">
            <a:avLst/>
          </a:prstGeom>
        </p:spPr>
      </p:pic>
    </p:spTree>
    <p:extLst>
      <p:ext uri="{BB962C8B-B14F-4D97-AF65-F5344CB8AC3E}">
        <p14:creationId xmlns:p14="http://schemas.microsoft.com/office/powerpoint/2010/main" val="5052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097" y="258809"/>
            <a:ext cx="6990568" cy="5735983"/>
          </a:xfrm>
        </p:spPr>
        <p:txBody>
          <a:bodyPr>
            <a:noAutofit/>
          </a:bodyPr>
          <a:lstStyle/>
          <a:p>
            <a:pPr marL="0" indent="0">
              <a:buNone/>
            </a:pPr>
            <a:r>
              <a:rPr lang="hr-HR" sz="1800" dirty="0" smtClean="0"/>
              <a:t>Carter je smatrala da je pripovijest argument izrečen kroz fikciju, i da služi primarno za izražavanje ideja – a zanimalo ju je i kako se iste priče mijenjaju ovisno o mediju u kojem su prikazane:</a:t>
            </a:r>
            <a:endParaRPr lang="hr-HR" sz="1800" dirty="0"/>
          </a:p>
          <a:p>
            <a:endParaRPr lang="hr-HR" sz="1800" dirty="0" smtClean="0"/>
          </a:p>
          <a:p>
            <a:endParaRPr lang="hr-HR" sz="1800" dirty="0"/>
          </a:p>
          <a:p>
            <a:endParaRPr lang="hr-HR" sz="1800" dirty="0"/>
          </a:p>
          <a:p>
            <a:pPr marL="0" indent="0">
              <a:buNone/>
            </a:pPr>
            <a:endParaRPr lang="hr-HR" sz="1800" dirty="0" smtClean="0"/>
          </a:p>
          <a:p>
            <a:pPr marL="0" indent="0">
              <a:buNone/>
            </a:pPr>
            <a:endParaRPr lang="hr-HR" sz="1800" dirty="0"/>
          </a:p>
          <a:p>
            <a:pPr marL="0" indent="0">
              <a:buNone/>
            </a:pPr>
            <a:endParaRPr lang="hr-HR" sz="1800" dirty="0" smtClean="0"/>
          </a:p>
          <a:p>
            <a:pPr marL="0" indent="0">
              <a:buNone/>
            </a:pPr>
            <a:endParaRPr lang="hr-HR" sz="1800" dirty="0"/>
          </a:p>
          <a:p>
            <a:pPr marL="0" indent="0">
              <a:buNone/>
            </a:pPr>
            <a:endParaRPr lang="hr-HR" sz="1800" dirty="0" smtClean="0"/>
          </a:p>
          <a:p>
            <a:pPr marL="0" indent="0">
              <a:buNone/>
            </a:pPr>
            <a:r>
              <a:rPr lang="hr-HR" sz="1800" dirty="0" smtClean="0"/>
              <a:t>Dvije od pet radiodrama koje je napisala bile su adaptacije kratkih priča, a dvije su na različite načine bile radijski portreti, koji su opet kretali od dokumentarnih predložaka – tako da se njeno stvaralaštvo doticalo ne samo pitanja toga kako preobraziti narativ ili priču u radijski oblik, nego kako to učiniti i s drugim vrstama ishodišnih materijala – istraživala je što se sve kroz taj specifičan radijski oblik može artikulirati</a:t>
            </a:r>
          </a:p>
        </p:txBody>
      </p:sp>
      <p:sp>
        <p:nvSpPr>
          <p:cNvPr id="5" name="TextBox 4"/>
          <p:cNvSpPr txBox="1"/>
          <p:nvPr/>
        </p:nvSpPr>
        <p:spPr>
          <a:xfrm>
            <a:off x="529872" y="228860"/>
            <a:ext cx="3211949" cy="584775"/>
          </a:xfrm>
          <a:prstGeom prst="rect">
            <a:avLst/>
          </a:prstGeom>
          <a:noFill/>
          <a:ln w="38100">
            <a:solidFill>
              <a:srgbClr val="CC00FF"/>
            </a:solidFill>
          </a:ln>
        </p:spPr>
        <p:txBody>
          <a:bodyPr wrap="square" rtlCol="0">
            <a:spAutoFit/>
          </a:bodyPr>
          <a:lstStyle/>
          <a:p>
            <a:r>
              <a:rPr lang="hr-HR" sz="3200" dirty="0" smtClean="0"/>
              <a:t>Pitanje adaptacije</a:t>
            </a:r>
            <a:endParaRPr lang="hr-HR" sz="3200" dirty="0"/>
          </a:p>
        </p:txBody>
      </p:sp>
      <p:sp>
        <p:nvSpPr>
          <p:cNvPr id="2" name="TextBox 1"/>
          <p:cNvSpPr txBox="1"/>
          <p:nvPr/>
        </p:nvSpPr>
        <p:spPr>
          <a:xfrm>
            <a:off x="5000823" y="1161745"/>
            <a:ext cx="6521116" cy="2862322"/>
          </a:xfrm>
          <a:prstGeom prst="rect">
            <a:avLst/>
          </a:prstGeom>
          <a:noFill/>
          <a:ln>
            <a:solidFill>
              <a:srgbClr val="0070C0"/>
            </a:solidFill>
          </a:ln>
        </p:spPr>
        <p:txBody>
          <a:bodyPr wrap="square" rtlCol="0">
            <a:spAutoFit/>
          </a:bodyPr>
          <a:lstStyle/>
          <a:p>
            <a:r>
              <a:rPr lang="hr-HR" i="1" dirty="0" smtClean="0"/>
              <a:t>Kasnije sam iskoristila tekst Vampirelle kao sirovinu za kratku priču, </a:t>
            </a:r>
            <a:r>
              <a:rPr lang="hr-HR" dirty="0" smtClean="0"/>
              <a:t>Gospodarica kuće ljubavi</a:t>
            </a:r>
            <a:r>
              <a:rPr lang="hr-HR" i="1" dirty="0" smtClean="0"/>
              <a:t>. Bilo je zanimljivo istražiti što će od toga funkcionirati kao prozna fikcija, a što neće. Raznolikost zbivanja u </a:t>
            </a:r>
            <a:r>
              <a:rPr lang="hr-HR" dirty="0" smtClean="0"/>
              <a:t>Vampirelli</a:t>
            </a:r>
            <a:r>
              <a:rPr lang="hr-HR" i="1" dirty="0" smtClean="0"/>
              <a:t> nisam mogla zadržati u kratkoj priči. Narativna linija kratke priče nije dopuštala otvaranje prostora za raspravu o prirodi vampirizma, stvarnoj i izmišljenoj, niti je raspolagala dovoljno imaginativnim prostorom za kratka pojavljivanja gostiju. (…) Čak je i Vampirellin otac, sam grof Drakula, morao biti izbačen iz pripovijedanja koje je postalo mršavije, više o sebi, a manje o vlastitim odjecima i dosljednije u tonu.</a:t>
            </a:r>
          </a:p>
        </p:txBody>
      </p:sp>
      <p:sp>
        <p:nvSpPr>
          <p:cNvPr id="4" name="TextBox 3"/>
          <p:cNvSpPr txBox="1"/>
          <p:nvPr/>
        </p:nvSpPr>
        <p:spPr>
          <a:xfrm>
            <a:off x="5000823" y="5714596"/>
            <a:ext cx="6521116" cy="923330"/>
          </a:xfrm>
          <a:prstGeom prst="rect">
            <a:avLst/>
          </a:prstGeom>
          <a:noFill/>
          <a:ln>
            <a:solidFill>
              <a:srgbClr val="0070C0"/>
            </a:solidFill>
          </a:ln>
        </p:spPr>
        <p:txBody>
          <a:bodyPr wrap="square" rtlCol="0">
            <a:spAutoFit/>
          </a:bodyPr>
          <a:lstStyle/>
          <a:p>
            <a:r>
              <a:rPr lang="hr-HR" i="1" dirty="0" smtClean="0"/>
              <a:t>Tako je </a:t>
            </a:r>
            <a:r>
              <a:rPr lang="hr-HR" dirty="0" smtClean="0"/>
              <a:t>Gospodarica kuće ljubavi </a:t>
            </a:r>
            <a:r>
              <a:rPr lang="hr-HR" i="1" dirty="0" smtClean="0"/>
              <a:t>gotička priča o neodlučnoj vampirici; radio igra, </a:t>
            </a:r>
            <a:r>
              <a:rPr lang="hr-HR" dirty="0" smtClean="0"/>
              <a:t>Vampirella</a:t>
            </a:r>
            <a:r>
              <a:rPr lang="hr-HR" i="1" dirty="0" smtClean="0"/>
              <a:t>, govori o vampirima kao metafori. Nijedna verzija nije ni bolja ni lošija od druge. Samo su različite.</a:t>
            </a:r>
            <a:endParaRPr lang="hr-HR"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2" y="1161745"/>
            <a:ext cx="3301053" cy="5348492"/>
          </a:xfrm>
          <a:prstGeom prst="rect">
            <a:avLst/>
          </a:prstGeom>
        </p:spPr>
      </p:pic>
    </p:spTree>
    <p:extLst>
      <p:ext uri="{BB962C8B-B14F-4D97-AF65-F5344CB8AC3E}">
        <p14:creationId xmlns:p14="http://schemas.microsoft.com/office/powerpoint/2010/main" val="13512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 calcmode="lin" valueType="num">
                                      <p:cBhvr additive="base">
                                        <p:cTn id="1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12032"/>
            <a:ext cx="4792579" cy="854242"/>
          </a:xfrm>
          <a:ln w="38100">
            <a:solidFill>
              <a:schemeClr val="accent4">
                <a:lumMod val="60000"/>
                <a:lumOff val="40000"/>
              </a:schemeClr>
            </a:solidFill>
          </a:ln>
        </p:spPr>
        <p:txBody>
          <a:bodyPr>
            <a:noAutofit/>
          </a:bodyPr>
          <a:lstStyle/>
          <a:p>
            <a:r>
              <a:rPr lang="hr-HR" sz="2800" b="1" i="1" dirty="0" smtClean="0"/>
              <a:t>Vučja družina </a:t>
            </a:r>
            <a:r>
              <a:rPr lang="hr-HR" sz="2400" b="1" i="1" dirty="0" smtClean="0"/>
              <a:t>(Company of Wolves)</a:t>
            </a:r>
            <a:r>
              <a:rPr lang="hr-HR" sz="2800" b="1" i="1" dirty="0" smtClean="0"/>
              <a:t>, </a:t>
            </a:r>
            <a:br>
              <a:rPr lang="hr-HR" sz="2800" b="1" i="1" dirty="0" smtClean="0"/>
            </a:br>
            <a:r>
              <a:rPr lang="hr-HR" sz="2800" b="1" dirty="0" smtClean="0"/>
              <a:t>1979</a:t>
            </a:r>
            <a:r>
              <a:rPr lang="hr-HR" sz="2800" b="1" i="1" dirty="0" smtClean="0"/>
              <a:t>.</a:t>
            </a:r>
            <a:endParaRPr lang="hr-HR" sz="2800" b="1" i="1" dirty="0"/>
          </a:p>
        </p:txBody>
      </p:sp>
      <p:sp>
        <p:nvSpPr>
          <p:cNvPr id="3" name="Content Placeholder 2"/>
          <p:cNvSpPr>
            <a:spLocks noGrp="1"/>
          </p:cNvSpPr>
          <p:nvPr>
            <p:ph idx="1"/>
          </p:nvPr>
        </p:nvSpPr>
        <p:spPr>
          <a:xfrm>
            <a:off x="176463" y="866274"/>
            <a:ext cx="5117432" cy="5959254"/>
          </a:xfrm>
        </p:spPr>
        <p:txBody>
          <a:bodyPr>
            <a:noAutofit/>
          </a:bodyPr>
          <a:lstStyle/>
          <a:p>
            <a:r>
              <a:rPr lang="hr-HR" sz="2000" dirty="0" smtClean="0"/>
              <a:t>Adaptacija pripovijetke iz zbirke </a:t>
            </a:r>
            <a:r>
              <a:rPr lang="hr-HR" sz="2000" i="1" dirty="0" smtClean="0"/>
              <a:t>Krvava odaja </a:t>
            </a:r>
            <a:r>
              <a:rPr lang="hr-HR" sz="2000" dirty="0" smtClean="0"/>
              <a:t>– priča o djevojci koja se zaljubi (tj. osjeća požudu prema) lovcu koji je ustvari vukodlak</a:t>
            </a:r>
          </a:p>
          <a:p>
            <a:pPr lvl="1"/>
            <a:r>
              <a:rPr lang="hr-HR" sz="1800" dirty="0" smtClean="0"/>
              <a:t>Sama pripovijetka bila je adaptacija </a:t>
            </a:r>
            <a:r>
              <a:rPr lang="hr-HR" sz="1800" i="1" dirty="0" smtClean="0"/>
              <a:t>Crvenkapice</a:t>
            </a:r>
          </a:p>
          <a:p>
            <a:pPr lvl="1"/>
            <a:r>
              <a:rPr lang="hr-HR" sz="1800" dirty="0" smtClean="0"/>
              <a:t>Budući da obrađuje temu ženske seksualnosti kroz tabu motive, kritizirale su je neke feministice</a:t>
            </a:r>
          </a:p>
          <a:p>
            <a:pPr lvl="1"/>
            <a:r>
              <a:rPr lang="hr-HR" sz="1800" dirty="0" smtClean="0"/>
              <a:t>Ali tu je isto važno napomenuti da je Carter i sama bila feministica, samo što je pisala o temama koje su bile na marginama onoga što se tada smatralo feminističkim, npr. O de Sadeu (knjiga: </a:t>
            </a:r>
            <a:r>
              <a:rPr lang="hr-HR" sz="1800" i="1" dirty="0" smtClean="0"/>
              <a:t>Sadeian Woman and the Ideology of Pornography</a:t>
            </a:r>
            <a:r>
              <a:rPr lang="hr-HR" sz="1800" dirty="0" smtClean="0"/>
              <a:t>)</a:t>
            </a:r>
            <a:endParaRPr lang="hr-HR" sz="1800" dirty="0"/>
          </a:p>
          <a:p>
            <a:pPr>
              <a:buFont typeface="Wingdings" panose="05000000000000000000" pitchFamily="2" charset="2"/>
              <a:buChar char="v"/>
            </a:pPr>
            <a:r>
              <a:rPr lang="hr-HR" sz="1400" dirty="0" smtClean="0"/>
              <a:t>dijelovi se mogu poslušati na linku koji je na predzadnjem slajdu</a:t>
            </a:r>
          </a:p>
          <a:p>
            <a:pPr>
              <a:buFont typeface="Wingdings" panose="05000000000000000000" pitchFamily="2" charset="2"/>
              <a:buChar char="v"/>
            </a:pPr>
            <a:r>
              <a:rPr lang="hr-HR" sz="1400" dirty="0" smtClean="0"/>
              <a:t> tekst originalne </a:t>
            </a:r>
            <a:r>
              <a:rPr lang="hr-HR" sz="1400" dirty="0" smtClean="0">
                <a:hlinkClick r:id="rId2"/>
              </a:rPr>
              <a:t>pripovijetke</a:t>
            </a:r>
            <a:endParaRPr lang="hr-HR" sz="1800" dirty="0"/>
          </a:p>
          <a:p>
            <a:r>
              <a:rPr lang="hr-HR" sz="2000" dirty="0" smtClean="0"/>
              <a:t>1984. godine izašla je i filmska adaptacija za koju je Carter napisala scenarij</a:t>
            </a:r>
          </a:p>
          <a:p>
            <a:pPr lvl="1"/>
            <a:r>
              <a:rPr lang="hr-HR" sz="1800" dirty="0" smtClean="0"/>
              <a:t>Što opet ima veze s njenim interesom za istraživanje transformativnih potencijala koje imaju izražajna sredstva različitih medija</a:t>
            </a:r>
            <a:endParaRPr lang="hr-HR"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365" y="136524"/>
            <a:ext cx="2592699" cy="39559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234" y="4170891"/>
            <a:ext cx="3554830" cy="2369887"/>
          </a:xfrm>
          <a:prstGeom prst="rect">
            <a:avLst/>
          </a:prstGeom>
        </p:spPr>
      </p:pic>
      <p:sp>
        <p:nvSpPr>
          <p:cNvPr id="4" name="TextBox 3"/>
          <p:cNvSpPr txBox="1"/>
          <p:nvPr/>
        </p:nvSpPr>
        <p:spPr>
          <a:xfrm>
            <a:off x="5551240" y="1237359"/>
            <a:ext cx="3306018" cy="1754326"/>
          </a:xfrm>
          <a:prstGeom prst="rect">
            <a:avLst/>
          </a:prstGeom>
          <a:noFill/>
          <a:ln>
            <a:solidFill>
              <a:srgbClr val="0070C0"/>
            </a:solidFill>
          </a:ln>
        </p:spPr>
        <p:txBody>
          <a:bodyPr wrap="square" rtlCol="0">
            <a:spAutoFit/>
          </a:bodyPr>
          <a:lstStyle/>
          <a:p>
            <a:r>
              <a:rPr lang="hr-HR" i="1" dirty="0" smtClean="0"/>
              <a:t>Pretvaranje čovjeka u vuka na radiju se, naravno, može izvesti u tren oka, a nijedna vukodlačka maska na svijetu ne može se mjeriti s vukodlakom kojega vidite unutarnjim okom.</a:t>
            </a:r>
            <a:endParaRPr lang="hr-HR" i="1" dirty="0"/>
          </a:p>
        </p:txBody>
      </p:sp>
    </p:spTree>
    <p:extLst>
      <p:ext uri="{BB962C8B-B14F-4D97-AF65-F5344CB8AC3E}">
        <p14:creationId xmlns:p14="http://schemas.microsoft.com/office/powerpoint/2010/main" val="31929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834"/>
            <a:ext cx="7198895" cy="813970"/>
          </a:xfrm>
          <a:ln w="38100">
            <a:solidFill>
              <a:srgbClr val="CC00FF"/>
            </a:solidFill>
          </a:ln>
        </p:spPr>
        <p:txBody>
          <a:bodyPr>
            <a:normAutofit/>
          </a:bodyPr>
          <a:lstStyle/>
          <a:p>
            <a:r>
              <a:rPr lang="hr-HR" sz="3600" b="1" dirty="0" smtClean="0"/>
              <a:t>Mačak u čizmama (</a:t>
            </a:r>
            <a:r>
              <a:rPr lang="hr-HR" sz="3200" b="1" dirty="0" smtClean="0"/>
              <a:t>Puss-in-Boots</a:t>
            </a:r>
            <a:r>
              <a:rPr lang="hr-HR" sz="3600" b="1" dirty="0" smtClean="0"/>
              <a:t>), 1982.</a:t>
            </a:r>
            <a:endParaRPr lang="hr-HR" sz="3600" b="1" dirty="0"/>
          </a:p>
        </p:txBody>
      </p:sp>
      <p:sp>
        <p:nvSpPr>
          <p:cNvPr id="3" name="Content Placeholder 2"/>
          <p:cNvSpPr>
            <a:spLocks noGrp="1"/>
          </p:cNvSpPr>
          <p:nvPr>
            <p:ph idx="1"/>
          </p:nvPr>
        </p:nvSpPr>
        <p:spPr>
          <a:xfrm>
            <a:off x="838200" y="1179096"/>
            <a:ext cx="6657474" cy="5510462"/>
          </a:xfrm>
        </p:spPr>
        <p:txBody>
          <a:bodyPr>
            <a:normAutofit fontScale="62500" lnSpcReduction="20000"/>
          </a:bodyPr>
          <a:lstStyle/>
          <a:p>
            <a:r>
              <a:rPr lang="hr-HR" dirty="0" smtClean="0"/>
              <a:t>Ponovno adaptacija kratke priče iz </a:t>
            </a:r>
            <a:r>
              <a:rPr lang="hr-HR" i="1" dirty="0" smtClean="0"/>
              <a:t>Krvave odaje</a:t>
            </a:r>
            <a:endParaRPr lang="hr-HR" dirty="0" smtClean="0"/>
          </a:p>
          <a:p>
            <a:pPr lvl="1"/>
            <a:r>
              <a:rPr lang="hr-HR" dirty="0" smtClean="0"/>
              <a:t>A kratka priča bila je adaptacija </a:t>
            </a:r>
            <a:r>
              <a:rPr lang="hr-HR" i="1" dirty="0" smtClean="0"/>
              <a:t>Mačka u čizmama</a:t>
            </a:r>
            <a:r>
              <a:rPr lang="hr-HR" dirty="0"/>
              <a:t> </a:t>
            </a:r>
            <a:r>
              <a:rPr lang="hr-HR" dirty="0" smtClean="0"/>
              <a:t>i uključivala je motive iz </a:t>
            </a:r>
            <a:r>
              <a:rPr lang="hr-HR" i="1" dirty="0" smtClean="0"/>
              <a:t>Seviljskog brijača</a:t>
            </a:r>
          </a:p>
          <a:p>
            <a:r>
              <a:rPr lang="hr-HR" dirty="0" smtClean="0"/>
              <a:t>Carter spominje </a:t>
            </a:r>
            <a:r>
              <a:rPr lang="hr-HR" i="1" dirty="0" smtClean="0"/>
              <a:t>commediju dell’arte</a:t>
            </a:r>
            <a:r>
              <a:rPr lang="hr-HR" dirty="0" smtClean="0"/>
              <a:t> kao jedan od utjecaja na pisanje ove radiodrame – opet primjer toga kako se mogu spajati različiti utjecaji iz povijesti različitih disciplina</a:t>
            </a:r>
          </a:p>
          <a:p>
            <a:endParaRPr lang="hr-HR" dirty="0" smtClean="0">
              <a:solidFill>
                <a:srgbClr val="FF0000"/>
              </a:solidFill>
            </a:endParaRPr>
          </a:p>
          <a:p>
            <a:endParaRPr lang="hr-HR" dirty="0">
              <a:solidFill>
                <a:srgbClr val="FF0000"/>
              </a:solidFill>
            </a:endParaRPr>
          </a:p>
          <a:p>
            <a:endParaRPr lang="hr-HR" dirty="0" smtClean="0">
              <a:solidFill>
                <a:srgbClr val="FF0000"/>
              </a:solidFill>
            </a:endParaRPr>
          </a:p>
          <a:p>
            <a:endParaRPr lang="hr-HR" dirty="0">
              <a:solidFill>
                <a:srgbClr val="FF0000"/>
              </a:solidFill>
            </a:endParaRPr>
          </a:p>
          <a:p>
            <a:endParaRPr lang="hr-HR" dirty="0" smtClean="0">
              <a:solidFill>
                <a:srgbClr val="FF0000"/>
              </a:solidFill>
            </a:endParaRPr>
          </a:p>
          <a:p>
            <a:endParaRPr lang="hr-HR" dirty="0">
              <a:solidFill>
                <a:srgbClr val="FF0000"/>
              </a:solidFill>
            </a:endParaRPr>
          </a:p>
          <a:p>
            <a:endParaRPr lang="hr-HR" dirty="0" smtClean="0">
              <a:solidFill>
                <a:srgbClr val="FF0000"/>
              </a:solidFill>
            </a:endParaRPr>
          </a:p>
          <a:p>
            <a:endParaRPr lang="hr-HR" dirty="0" smtClean="0"/>
          </a:p>
          <a:p>
            <a:endParaRPr lang="hr-HR" dirty="0"/>
          </a:p>
          <a:p>
            <a:endParaRPr lang="hr-HR" dirty="0" smtClean="0"/>
          </a:p>
          <a:p>
            <a:endParaRPr lang="hr-HR" dirty="0" smtClean="0"/>
          </a:p>
          <a:p>
            <a:r>
              <a:rPr lang="hr-HR" dirty="0" smtClean="0"/>
              <a:t>Tekst originalne </a:t>
            </a:r>
            <a:r>
              <a:rPr lang="hr-HR" dirty="0" smtClean="0">
                <a:hlinkClick r:id="rId2"/>
              </a:rPr>
              <a:t>pripovijetke</a:t>
            </a:r>
            <a:r>
              <a:rPr lang="hr-HR" dirty="0" smtClean="0"/>
              <a:t> iz </a:t>
            </a:r>
            <a:r>
              <a:rPr lang="hr-HR" i="1" dirty="0" smtClean="0"/>
              <a:t>Krvave odaje</a:t>
            </a:r>
            <a:endParaRPr lang="hr-HR"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080" y="2203546"/>
            <a:ext cx="3029720" cy="4486012"/>
          </a:xfrm>
          <a:prstGeom prst="rect">
            <a:avLst/>
          </a:prstGeom>
        </p:spPr>
      </p:pic>
      <p:sp>
        <p:nvSpPr>
          <p:cNvPr id="5" name="TextBox 4"/>
          <p:cNvSpPr txBox="1"/>
          <p:nvPr/>
        </p:nvSpPr>
        <p:spPr>
          <a:xfrm>
            <a:off x="1327483" y="2610888"/>
            <a:ext cx="5983705" cy="1323439"/>
          </a:xfrm>
          <a:prstGeom prst="rect">
            <a:avLst/>
          </a:prstGeom>
          <a:noFill/>
          <a:ln>
            <a:solidFill>
              <a:srgbClr val="0070C0"/>
            </a:solidFill>
          </a:ln>
        </p:spPr>
        <p:txBody>
          <a:bodyPr wrap="square" rtlCol="0">
            <a:spAutoFit/>
          </a:bodyPr>
          <a:lstStyle/>
          <a:p>
            <a:r>
              <a:rPr lang="hr-HR" sz="1600" dirty="0" smtClean="0"/>
              <a:t>Mačak </a:t>
            </a:r>
            <a:r>
              <a:rPr lang="hr-HR" sz="1600" dirty="0"/>
              <a:t>u čizmama </a:t>
            </a:r>
            <a:r>
              <a:rPr lang="hr-HR" sz="1600" i="1" dirty="0"/>
              <a:t>pak formalno se jako približio </a:t>
            </a:r>
            <a:r>
              <a:rPr lang="hr-HR" sz="1600" dirty="0"/>
              <a:t>commediji dell’arte </a:t>
            </a:r>
            <a:r>
              <a:rPr lang="hr-HR" sz="1600" i="1" dirty="0"/>
              <a:t>koja mi je poslužila kao uzor pri pisanju prvobitne priče. Mačak je uvijek bio Harlekin, a Tabs Columbina, dok su mladi ljubavnici, stari škrtac i baba uobičajeni likovi rane talijanske komedije iz koje se razvio i popularni britanski oblik pantomime</a:t>
            </a:r>
            <a:r>
              <a:rPr lang="hr-HR" sz="1600" i="1" dirty="0" smtClean="0"/>
              <a:t>.</a:t>
            </a:r>
            <a:endParaRPr lang="hr-HR" sz="1600" i="1" dirty="0"/>
          </a:p>
        </p:txBody>
      </p:sp>
      <p:sp>
        <p:nvSpPr>
          <p:cNvPr id="6" name="TextBox 5"/>
          <p:cNvSpPr txBox="1"/>
          <p:nvPr/>
        </p:nvSpPr>
        <p:spPr>
          <a:xfrm>
            <a:off x="1479884" y="4192636"/>
            <a:ext cx="5678905" cy="1569660"/>
          </a:xfrm>
          <a:prstGeom prst="rect">
            <a:avLst/>
          </a:prstGeom>
          <a:noFill/>
          <a:ln>
            <a:solidFill>
              <a:srgbClr val="0070C0"/>
            </a:solidFill>
          </a:ln>
        </p:spPr>
        <p:txBody>
          <a:bodyPr wrap="square" rtlCol="0">
            <a:spAutoFit/>
          </a:bodyPr>
          <a:lstStyle/>
          <a:p>
            <a:r>
              <a:rPr lang="hr-HR" sz="1600" i="1" dirty="0" smtClean="0"/>
              <a:t>Snimanje </a:t>
            </a:r>
            <a:r>
              <a:rPr lang="hr-HR" sz="1600" dirty="0"/>
              <a:t>Mačka u čizmama </a:t>
            </a:r>
            <a:r>
              <a:rPr lang="hr-HR" sz="1600" i="1" dirty="0" smtClean="0"/>
              <a:t>bila </a:t>
            </a:r>
            <a:r>
              <a:rPr lang="hr-HR" sz="1600" i="1" dirty="0"/>
              <a:t>je najbolja zabava koju sam doživjela u </a:t>
            </a:r>
            <a:r>
              <a:rPr lang="hr-HR" sz="1600" i="1" dirty="0" smtClean="0"/>
              <a:t>radiodramskom </a:t>
            </a:r>
            <a:r>
              <a:rPr lang="hr-HR" sz="1600" i="1" dirty="0"/>
              <a:t>studiju i glumci su se, premda pomalo bez daha, </a:t>
            </a:r>
            <a:r>
              <a:rPr lang="hr-HR" sz="1600" i="1" dirty="0" smtClean="0"/>
              <a:t>također </a:t>
            </a:r>
            <a:r>
              <a:rPr lang="hr-HR" sz="1600" i="1" dirty="0"/>
              <a:t>dobro zabavljali. Realizatori ipak, prinuđeni uskladiti brujanje krevetskih opruga, teško dahtanje i </a:t>
            </a:r>
            <a:r>
              <a:rPr lang="hr-HR" sz="1600" dirty="0"/>
              <a:t>Ouverture 1812</a:t>
            </a:r>
            <a:r>
              <a:rPr lang="hr-HR" sz="1600" i="1" dirty="0"/>
              <a:t> Čajkovskoga (s topovskim pucanjem) nisu tada mogli vidjeti smiješnu stanu tog posla</a:t>
            </a:r>
            <a:r>
              <a:rPr lang="hr-HR" sz="1600" i="1" dirty="0" smtClean="0"/>
              <a:t>.</a:t>
            </a:r>
            <a:endParaRPr lang="hr-HR" sz="1600" i="1" dirty="0"/>
          </a:p>
        </p:txBody>
      </p:sp>
      <p:sp>
        <p:nvSpPr>
          <p:cNvPr id="7" name="TextBox 6"/>
          <p:cNvSpPr txBox="1"/>
          <p:nvPr/>
        </p:nvSpPr>
        <p:spPr>
          <a:xfrm>
            <a:off x="100264" y="4441420"/>
            <a:ext cx="922421" cy="1061829"/>
          </a:xfrm>
          <a:prstGeom prst="rect">
            <a:avLst/>
          </a:prstGeom>
          <a:noFill/>
          <a:ln>
            <a:solidFill>
              <a:srgbClr val="C00000"/>
            </a:solidFill>
          </a:ln>
        </p:spPr>
        <p:txBody>
          <a:bodyPr wrap="square" rtlCol="0">
            <a:spAutoFit/>
          </a:bodyPr>
          <a:lstStyle/>
          <a:p>
            <a:r>
              <a:rPr lang="hr-HR" sz="1050" dirty="0" smtClean="0"/>
              <a:t>Klip </a:t>
            </a:r>
            <a:r>
              <a:rPr lang="hr-HR" sz="1050" dirty="0"/>
              <a:t>o kojem priča može se čuti dolje na linku, počinje od </a:t>
            </a:r>
            <a:r>
              <a:rPr lang="hr-HR" sz="1050" dirty="0" smtClean="0"/>
              <a:t>18:25</a:t>
            </a:r>
            <a:endParaRPr lang="hr-HR" sz="1050" dirty="0"/>
          </a:p>
        </p:txBody>
      </p:sp>
      <p:cxnSp>
        <p:nvCxnSpPr>
          <p:cNvPr id="10" name="Straight Arrow Connector 9"/>
          <p:cNvCxnSpPr/>
          <p:nvPr/>
        </p:nvCxnSpPr>
        <p:spPr>
          <a:xfrm flipH="1">
            <a:off x="1118936" y="4972334"/>
            <a:ext cx="304799"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93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 calcmode="lin" valueType="num">
                                      <p:cBhvr additive="base">
                                        <p:cTn id="50"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443"/>
            <a:ext cx="9701463" cy="1191126"/>
          </a:xfrm>
          <a:ln w="38100">
            <a:solidFill>
              <a:srgbClr val="CC00FF"/>
            </a:solidFill>
          </a:ln>
        </p:spPr>
        <p:txBody>
          <a:bodyPr>
            <a:normAutofit/>
          </a:bodyPr>
          <a:lstStyle/>
          <a:p>
            <a:r>
              <a:rPr lang="hr-HR" sz="3600" b="1" i="1" dirty="0" smtClean="0"/>
              <a:t>Dođite na ovaj žuti pijesak </a:t>
            </a:r>
            <a:r>
              <a:rPr lang="hr-HR" sz="2800" b="1" dirty="0" smtClean="0"/>
              <a:t>(</a:t>
            </a:r>
            <a:r>
              <a:rPr lang="hr-HR" sz="2800" b="1" i="1" dirty="0" smtClean="0"/>
              <a:t>Come Unto these Yellow Sands</a:t>
            </a:r>
            <a:r>
              <a:rPr lang="hr-HR" sz="2800" b="1" dirty="0" smtClean="0"/>
              <a:t>)</a:t>
            </a:r>
            <a:r>
              <a:rPr lang="hr-HR" sz="3600" b="1" dirty="0" smtClean="0"/>
              <a:t>, 1979.</a:t>
            </a:r>
            <a:endParaRPr lang="hr-HR" sz="3600" b="1" dirty="0"/>
          </a:p>
        </p:txBody>
      </p:sp>
      <p:sp>
        <p:nvSpPr>
          <p:cNvPr id="3" name="Content Placeholder 2"/>
          <p:cNvSpPr>
            <a:spLocks noGrp="1"/>
          </p:cNvSpPr>
          <p:nvPr>
            <p:ph idx="1"/>
          </p:nvPr>
        </p:nvSpPr>
        <p:spPr>
          <a:xfrm>
            <a:off x="838200" y="1690688"/>
            <a:ext cx="6537158" cy="4351338"/>
          </a:xfrm>
        </p:spPr>
        <p:txBody>
          <a:bodyPr>
            <a:normAutofit fontScale="70000" lnSpcReduction="20000"/>
          </a:bodyPr>
          <a:lstStyle/>
          <a:p>
            <a:pPr marL="0" indent="0">
              <a:buNone/>
            </a:pPr>
            <a:r>
              <a:rPr lang="hr-HR" dirty="0" smtClean="0"/>
              <a:t>Radiodrama o životu i radu </a:t>
            </a:r>
            <a:r>
              <a:rPr lang="hr-HR" b="1" dirty="0" smtClean="0"/>
              <a:t>Richarda Dadda</a:t>
            </a:r>
            <a:r>
              <a:rPr lang="hr-HR" dirty="0" smtClean="0"/>
              <a:t>, slikara čiji je rad bio zanemaren jer je u napadaju ludila ubio vlastitog oca i zato bio zatvoren u ludnicu, gdje je nastavio slikati – tek nedavno se njegov rad ponovno počeo vrednovati</a:t>
            </a:r>
            <a:endParaRPr lang="hr-HR" dirty="0" smtClean="0">
              <a:solidFill>
                <a:srgbClr val="FF0000"/>
              </a:solidFill>
            </a:endParaRPr>
          </a:p>
          <a:p>
            <a:endParaRPr lang="hr-HR" dirty="0" smtClean="0"/>
          </a:p>
          <a:p>
            <a:pPr marL="0" indent="0">
              <a:buNone/>
            </a:pPr>
            <a:r>
              <a:rPr lang="hr-HR" dirty="0" smtClean="0"/>
              <a:t>Carter je svoju dramu nazvala „kulturološkom kritikom u obliku fikcije zasnovane na dokumentima”: samim time ukazuje na to da ovo djelo probija granice radiodrame</a:t>
            </a:r>
          </a:p>
          <a:p>
            <a:pPr marL="0" indent="0">
              <a:buNone/>
            </a:pPr>
            <a:endParaRPr lang="hr-HR" dirty="0" smtClean="0"/>
          </a:p>
          <a:p>
            <a:pPr marL="0" indent="0">
              <a:buNone/>
            </a:pPr>
            <a:r>
              <a:rPr lang="hr-HR" dirty="0" smtClean="0"/>
              <a:t>Ovim se radom Carter odvaja od narativnosti kao principa, spaja stvarnost i fikciju i time istražuje mogućnosti medija izvan forme nametnute logikama koje tradicionalno postoje u književnom stvaralaštvu </a:t>
            </a:r>
            <a:endParaRPr lang="hr-HR" dirty="0"/>
          </a:p>
          <a:p>
            <a:pPr lvl="1"/>
            <a:r>
              <a:rPr lang="hr-HR" dirty="0" smtClean="0"/>
              <a:t>Pronalazi logičke sklopove koji se mogu sastaviti mogućnostima upravo radija kao medija</a:t>
            </a:r>
            <a:endParaRPr lang="hr-HR" dirty="0"/>
          </a:p>
          <a:p>
            <a:pPr lvl="1"/>
            <a:r>
              <a:rPr lang="hr-HR" dirty="0"/>
              <a:t>N</a:t>
            </a:r>
            <a:r>
              <a:rPr lang="hr-HR" dirty="0" smtClean="0"/>
              <a:t>e ograničava se unaprijed nametnutim pravilima</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358" y="1585935"/>
            <a:ext cx="4600074" cy="4409017"/>
          </a:xfrm>
          <a:prstGeom prst="rect">
            <a:avLst/>
          </a:prstGeom>
        </p:spPr>
      </p:pic>
    </p:spTree>
    <p:extLst>
      <p:ext uri="{BB962C8B-B14F-4D97-AF65-F5344CB8AC3E}">
        <p14:creationId xmlns:p14="http://schemas.microsoft.com/office/powerpoint/2010/main" val="11635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916</TotalTime>
  <Words>2165</Words>
  <Application>Microsoft Office PowerPoint</Application>
  <PresentationFormat>Široki zaslon</PresentationFormat>
  <Paragraphs>136</Paragraphs>
  <Slides>17</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17</vt:i4>
      </vt:variant>
    </vt:vector>
  </HeadingPairs>
  <TitlesOfParts>
    <vt:vector size="24" baseType="lpstr">
      <vt:lpstr>Arial</vt:lpstr>
      <vt:lpstr>Calibri</vt:lpstr>
      <vt:lpstr>Calibri Light</vt:lpstr>
      <vt:lpstr>Courier New</vt:lpstr>
      <vt:lpstr>Times New Roman</vt:lpstr>
      <vt:lpstr>Wingdings</vt:lpstr>
      <vt:lpstr>Office Theme</vt:lpstr>
      <vt:lpstr>Radiodramsko stvaralaštvo Angele Carter</vt:lpstr>
      <vt:lpstr>Angela Carter</vt:lpstr>
      <vt:lpstr>PowerPointova prezentacija</vt:lpstr>
      <vt:lpstr>PowerPointova prezentacija</vt:lpstr>
      <vt:lpstr>Prva radiodrama: Vampirella (1976.)</vt:lpstr>
      <vt:lpstr>PowerPointova prezentacija</vt:lpstr>
      <vt:lpstr>Vučja družina (Company of Wolves),  1979.</vt:lpstr>
      <vt:lpstr>Mačak u čizmama (Puss-in-Boots), 1982.</vt:lpstr>
      <vt:lpstr>Dođite na ovaj žuti pijesak (Come Unto these Yellow Sands), 1979.</vt:lpstr>
      <vt:lpstr>PowerPointova prezentacija</vt:lpstr>
      <vt:lpstr>PowerPointova prezentacija</vt:lpstr>
      <vt:lpstr>PowerPointova prezentacija</vt:lpstr>
      <vt:lpstr>Dođite na ovaj žuti pijesak</vt:lpstr>
      <vt:lpstr>A Self-Made Man, 1984.</vt:lpstr>
      <vt:lpstr>PowerPointova prezentacija</vt:lpstr>
      <vt:lpstr>Writing in Three Dimensions: Angela Carter's Love Affair with Radio (BBC Radio 4, 2012.)</vt:lpstr>
      <vt:lpstr>Ostali izvori (uz linkove):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Tea</cp:lastModifiedBy>
  <cp:revision>89</cp:revision>
  <dcterms:created xsi:type="dcterms:W3CDTF">2020-04-12T22:26:31Z</dcterms:created>
  <dcterms:modified xsi:type="dcterms:W3CDTF">2020-04-22T09:55:43Z</dcterms:modified>
  <cp:contentStatus>Konačno</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